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Lst>
  <p:sldSz cx="12192000" cy="685800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FDEAE-D05C-4401-8381-740A75CBF5F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0D7A50C-3E44-48D2-9F3F-DF055D8A5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49F0622-C377-40F1-B1B7-90BBD4357963}"/>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5" name="Marcador de pie de página 4">
            <a:extLst>
              <a:ext uri="{FF2B5EF4-FFF2-40B4-BE49-F238E27FC236}">
                <a16:creationId xmlns:a16="http://schemas.microsoft.com/office/drawing/2014/main" id="{85FFB1EC-6541-407F-B0CC-F2FB2CDC47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7C477F-9921-4A88-9F95-E69C82126B7A}"/>
              </a:ext>
            </a:extLst>
          </p:cNvPr>
          <p:cNvSpPr>
            <a:spLocks noGrp="1"/>
          </p:cNvSpPr>
          <p:nvPr>
            <p:ph type="sldNum" sz="quarter" idx="12"/>
          </p:nvPr>
        </p:nvSpPr>
        <p:spPr/>
        <p:txBody>
          <a:bodyPr/>
          <a:lstStyle/>
          <a:p>
            <a:fld id="{1E64E510-AF1F-4555-BCCB-5650E7AE4C49}" type="slidenum">
              <a:rPr lang="es-MX" smtClean="0"/>
              <a:t>‹Nº›</a:t>
            </a:fld>
            <a:endParaRPr lang="es-MX"/>
          </a:p>
        </p:txBody>
      </p:sp>
      <p:pic>
        <p:nvPicPr>
          <p:cNvPr id="8" name="Imagen 7" descr="Imagen que contiene Icono&#10;&#10;Descripción generada automáticamente">
            <a:extLst>
              <a:ext uri="{FF2B5EF4-FFF2-40B4-BE49-F238E27FC236}">
                <a16:creationId xmlns:a16="http://schemas.microsoft.com/office/drawing/2014/main" id="{3BAAA944-810D-4D35-8F68-2102A806E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64"/>
            <a:ext cx="12192000" cy="6899564"/>
          </a:xfrm>
          <a:prstGeom prst="rect">
            <a:avLst/>
          </a:prstGeom>
        </p:spPr>
      </p:pic>
    </p:spTree>
    <p:extLst>
      <p:ext uri="{BB962C8B-B14F-4D97-AF65-F5344CB8AC3E}">
        <p14:creationId xmlns:p14="http://schemas.microsoft.com/office/powerpoint/2010/main" val="188132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0BD34-C478-4F05-ACFA-B78595AD090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825200F-6EA2-49DD-A638-AD999ED821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B1C9CCA-49C9-429B-8F10-AF9B4C5D86B6}"/>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5" name="Marcador de pie de página 4">
            <a:extLst>
              <a:ext uri="{FF2B5EF4-FFF2-40B4-BE49-F238E27FC236}">
                <a16:creationId xmlns:a16="http://schemas.microsoft.com/office/drawing/2014/main" id="{A16028E4-CE9D-4F1E-B772-6759B1E7645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053C9C3-D0F6-4967-8A7F-107F06E57468}"/>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203576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C3D2F1-112F-4C3F-90D9-2C59C74EBF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B99E94D-4525-4CDB-A504-3D9DF64B57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8E90FC-871A-4658-B422-50C2DFD6D1F9}"/>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5" name="Marcador de pie de página 4">
            <a:extLst>
              <a:ext uri="{FF2B5EF4-FFF2-40B4-BE49-F238E27FC236}">
                <a16:creationId xmlns:a16="http://schemas.microsoft.com/office/drawing/2014/main" id="{DFDE4788-2B13-40CA-AB43-DE30198FBE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046BEF-3106-40C4-A431-6FEC2AD8B867}"/>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28820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descr="Imagen que contiene Icono&#10;&#10;Descripción generada automáticamente">
            <a:extLst>
              <a:ext uri="{FF2B5EF4-FFF2-40B4-BE49-F238E27FC236}">
                <a16:creationId xmlns:a16="http://schemas.microsoft.com/office/drawing/2014/main" id="{D613F006-EF02-430D-9BC1-82099600941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41564"/>
            <a:ext cx="12192000" cy="6899564"/>
          </a:xfrm>
          <a:prstGeom prst="rect">
            <a:avLst/>
          </a:prstGeom>
        </p:spPr>
      </p:pic>
      <p:sp>
        <p:nvSpPr>
          <p:cNvPr id="3" name="Marcador de contenido 2">
            <a:extLst>
              <a:ext uri="{FF2B5EF4-FFF2-40B4-BE49-F238E27FC236}">
                <a16:creationId xmlns:a16="http://schemas.microsoft.com/office/drawing/2014/main" id="{75458DE9-DEC5-443D-A9C2-5BFB58593191}"/>
              </a:ext>
            </a:extLst>
          </p:cNvPr>
          <p:cNvSpPr>
            <a:spLocks noGrp="1"/>
          </p:cNvSpPr>
          <p:nvPr>
            <p:ph idx="1"/>
          </p:nvPr>
        </p:nvSpPr>
        <p:spPr>
          <a:xfrm>
            <a:off x="838200" y="2067375"/>
            <a:ext cx="10515600" cy="4109588"/>
          </a:xfrm>
        </p:spPr>
        <p:txBody>
          <a:bodyPr/>
          <a:lstStyle>
            <a:lvl1pPr>
              <a:defRPr>
                <a:latin typeface="Pangram"/>
              </a:defRPr>
            </a:lvl1pPr>
            <a:lvl2pPr>
              <a:defRPr>
                <a:latin typeface="Pangram"/>
              </a:defRPr>
            </a:lvl2pPr>
            <a:lvl3pPr>
              <a:defRPr>
                <a:latin typeface="Pangram"/>
              </a:defRPr>
            </a:lvl3pPr>
            <a:lvl4pPr>
              <a:defRPr>
                <a:latin typeface="Pangram"/>
              </a:defRPr>
            </a:lvl4pPr>
            <a:lvl5pPr>
              <a:defRPr>
                <a:latin typeface="Pangram"/>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E6EC128-D43E-4665-BF26-3F85FBC0D6D5}"/>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5" name="Marcador de pie de página 4">
            <a:extLst>
              <a:ext uri="{FF2B5EF4-FFF2-40B4-BE49-F238E27FC236}">
                <a16:creationId xmlns:a16="http://schemas.microsoft.com/office/drawing/2014/main" id="{B61C1D93-4707-4730-8C35-DC35A0442EE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6A787D5-A96F-448E-8E1A-F150F32D0CD8}"/>
              </a:ext>
            </a:extLst>
          </p:cNvPr>
          <p:cNvSpPr>
            <a:spLocks noGrp="1"/>
          </p:cNvSpPr>
          <p:nvPr>
            <p:ph type="sldNum" sz="quarter" idx="12"/>
          </p:nvPr>
        </p:nvSpPr>
        <p:spPr/>
        <p:txBody>
          <a:bodyPr/>
          <a:lstStyle/>
          <a:p>
            <a:fld id="{1E64E510-AF1F-4555-BCCB-5650E7AE4C49}" type="slidenum">
              <a:rPr lang="es-MX" smtClean="0"/>
              <a:t>‹Nº›</a:t>
            </a:fld>
            <a:endParaRPr lang="es-MX"/>
          </a:p>
        </p:txBody>
      </p:sp>
      <p:pic>
        <p:nvPicPr>
          <p:cNvPr id="8" name="Imagen 7">
            <a:extLst>
              <a:ext uri="{FF2B5EF4-FFF2-40B4-BE49-F238E27FC236}">
                <a16:creationId xmlns:a16="http://schemas.microsoft.com/office/drawing/2014/main" id="{46E1B8C8-E42B-4139-8F08-B2D82521F7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418" y="26987"/>
            <a:ext cx="1325563" cy="1325563"/>
          </a:xfrm>
          <a:prstGeom prst="rect">
            <a:avLst/>
          </a:prstGeom>
        </p:spPr>
      </p:pic>
      <p:sp>
        <p:nvSpPr>
          <p:cNvPr id="9" name="Rectangle 3">
            <a:extLst>
              <a:ext uri="{FF2B5EF4-FFF2-40B4-BE49-F238E27FC236}">
                <a16:creationId xmlns:a16="http://schemas.microsoft.com/office/drawing/2014/main" id="{7D6ADD5B-EFB5-4A37-9D9A-984BC9C14106}"/>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4">
            <a:extLst>
              <a:ext uri="{FF2B5EF4-FFF2-40B4-BE49-F238E27FC236}">
                <a16:creationId xmlns:a16="http://schemas.microsoft.com/office/drawing/2014/main" id="{D0E624D5-C589-42D8-8DFE-F546F5A7EC87}"/>
              </a:ext>
            </a:extLst>
          </p:cNvPr>
          <p:cNvSpPr>
            <a:spLocks noChangeArrowheads="1"/>
          </p:cNvSpPr>
          <p:nvPr userDrawn="1"/>
        </p:nvSpPr>
        <p:spPr bwMode="auto">
          <a:xfrm>
            <a:off x="7825812" y="181939"/>
            <a:ext cx="41458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Pangram"/>
                <a:ea typeface="Times New Roman" panose="02020603050405020304" pitchFamily="18" charset="0"/>
                <a:cs typeface="Times New Roman" panose="02020603050405020304" pitchFamily="18" charset="0"/>
              </a:rPr>
              <a:t>Secretaría General</a:t>
            </a:r>
            <a:endParaRPr kumimoji="0" lang="es-MX" altLang="es-MX" sz="1600" b="0" i="0" u="none" strike="noStrike" cap="none" normalizeH="0" baseline="0" dirty="0">
              <a:ln>
                <a:noFill/>
              </a:ln>
              <a:solidFill>
                <a:schemeClr val="tx1"/>
              </a:solidFill>
              <a:effectLst/>
              <a:latin typeface="Pangram"/>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Pangram"/>
                <a:ea typeface="Times New Roman" panose="02020603050405020304" pitchFamily="18" charset="0"/>
                <a:cs typeface="Times New Roman" panose="02020603050405020304" pitchFamily="18" charset="0"/>
              </a:rPr>
              <a:t>Dirección General de Asuntos Jurídicos</a:t>
            </a:r>
            <a:endParaRPr kumimoji="0" lang="es-MX" altLang="es-MX" sz="1600" b="0" i="0" u="none" strike="noStrike" cap="none" normalizeH="0" baseline="0" dirty="0">
              <a:ln>
                <a:noFill/>
              </a:ln>
              <a:solidFill>
                <a:schemeClr val="tx1"/>
              </a:solidFill>
              <a:effectLst/>
              <a:latin typeface="Pangram"/>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a:ln>
                  <a:noFill/>
                </a:ln>
                <a:solidFill>
                  <a:schemeClr val="tx1"/>
                </a:solidFill>
                <a:effectLst/>
                <a:latin typeface="Pangram"/>
                <a:ea typeface="Times New Roman" panose="02020603050405020304" pitchFamily="18" charset="0"/>
                <a:cs typeface="Times New Roman" panose="02020603050405020304" pitchFamily="18" charset="0"/>
              </a:rPr>
              <a:t>"LXV La Legislatura de la Paridad, la Inclusión y la Diversidad".</a:t>
            </a:r>
            <a:endParaRPr kumimoji="0" lang="es-MX" altLang="es-MX" sz="1600" b="0" i="0" u="none" strike="noStrike" cap="none" normalizeH="0" baseline="0" dirty="0">
              <a:ln>
                <a:noFill/>
              </a:ln>
              <a:solidFill>
                <a:schemeClr val="tx1"/>
              </a:solidFill>
              <a:effectLst/>
              <a:latin typeface="Pangram"/>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1200" b="0" i="1" u="none" strike="noStrike" cap="none" normalizeH="0" baseline="0" dirty="0">
                <a:ln>
                  <a:noFill/>
                </a:ln>
                <a:solidFill>
                  <a:schemeClr val="tx1"/>
                </a:solidFill>
                <a:effectLst/>
                <a:latin typeface="Pangram"/>
                <a:ea typeface="Times New Roman" panose="02020603050405020304" pitchFamily="18" charset="0"/>
                <a:cs typeface="Arial" panose="020B0604020202020204" pitchFamily="34" charset="0"/>
              </a:rPr>
              <a:t>"2022, Año de Ricardo Flores Magón</a:t>
            </a:r>
            <a:r>
              <a:rPr kumimoji="0" lang="es-MX" altLang="es-MX" sz="1100" b="0" i="1"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a:t>
            </a:r>
            <a:endParaRPr kumimoji="0" lang="es-MX" altLang="es-MX" sz="2400" b="0" i="0" u="none" strike="noStrike" cap="none" normalizeH="0" baseline="0" dirty="0">
              <a:ln>
                <a:noFill/>
              </a:ln>
              <a:solidFill>
                <a:schemeClr val="tx1"/>
              </a:solidFill>
              <a:effectLst/>
              <a:latin typeface="Arial" panose="020B0604020202020204" pitchFamily="34" charset="0"/>
            </a:endParaRPr>
          </a:p>
        </p:txBody>
      </p:sp>
      <p:sp>
        <p:nvSpPr>
          <p:cNvPr id="13" name="Título 1">
            <a:extLst>
              <a:ext uri="{FF2B5EF4-FFF2-40B4-BE49-F238E27FC236}">
                <a16:creationId xmlns:a16="http://schemas.microsoft.com/office/drawing/2014/main" id="{A7942007-86BA-4E5E-A415-65E3407AD36C}"/>
              </a:ext>
            </a:extLst>
          </p:cNvPr>
          <p:cNvSpPr>
            <a:spLocks noGrp="1"/>
          </p:cNvSpPr>
          <p:nvPr>
            <p:ph type="title"/>
          </p:nvPr>
        </p:nvSpPr>
        <p:spPr>
          <a:xfrm>
            <a:off x="838200" y="1410103"/>
            <a:ext cx="10515600" cy="363715"/>
          </a:xfrm>
        </p:spPr>
        <p:txBody>
          <a:bodyPr>
            <a:noAutofit/>
          </a:bodyPr>
          <a:lstStyle>
            <a:lvl1pPr>
              <a:defRPr sz="3200" b="1">
                <a:latin typeface="Pangram"/>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45479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5053A0-2884-4585-B086-5C80A10835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9D1313B-BA10-4D6B-9500-7326A29E1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5D26C76-7912-4415-93A7-9A9BCF01B6AF}"/>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5" name="Marcador de pie de página 4">
            <a:extLst>
              <a:ext uri="{FF2B5EF4-FFF2-40B4-BE49-F238E27FC236}">
                <a16:creationId xmlns:a16="http://schemas.microsoft.com/office/drawing/2014/main" id="{C38CC5FD-BD52-43E1-81D8-E4FC2F8FE16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20994EA-25A0-467C-9AC5-DCDA9FD8E7FC}"/>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393134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A823-3544-42F9-B830-D5EB044C31B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B20223F-E9F4-4227-8690-AC3062B504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0367E87-462D-4A7E-B556-2B72AB45F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D4B23FE-6B98-4957-81FF-372A662AAF71}"/>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6" name="Marcador de pie de página 5">
            <a:extLst>
              <a:ext uri="{FF2B5EF4-FFF2-40B4-BE49-F238E27FC236}">
                <a16:creationId xmlns:a16="http://schemas.microsoft.com/office/drawing/2014/main" id="{C8D43E8D-EA07-455D-A9DA-87C88AF0102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4959BB4-3BE5-4A0D-8295-AB940CEA10AE}"/>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177731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C9F56-9388-4DFE-869F-FAC3106304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68197D-5F13-4157-AED6-1E928040A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29C429-67B0-4C79-9E64-3AB486FC46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FBA93D3-4DF3-45BC-8E02-808BC73FC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8C7E988-7E75-4B06-910C-38DC73783F4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27A1526-DEEB-4CC7-88A9-5D3918B2752C}"/>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8" name="Marcador de pie de página 7">
            <a:extLst>
              <a:ext uri="{FF2B5EF4-FFF2-40B4-BE49-F238E27FC236}">
                <a16:creationId xmlns:a16="http://schemas.microsoft.com/office/drawing/2014/main" id="{6E2F353B-5CBD-417D-ABB8-390169B31A9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317F03E-8EE4-4C34-B406-8D342DA0D08C}"/>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403054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5AF4A-AE4C-4C88-ADFD-1DA2E35784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B6A74AF-6894-49BF-855A-AD2F906EC68C}"/>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4" name="Marcador de pie de página 3">
            <a:extLst>
              <a:ext uri="{FF2B5EF4-FFF2-40B4-BE49-F238E27FC236}">
                <a16:creationId xmlns:a16="http://schemas.microsoft.com/office/drawing/2014/main" id="{C6A30B93-1969-47D2-BB65-B7FFE74A188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C9A7401-CFC1-4FE1-95E0-1E644941BC37}"/>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396767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BC6FED-5C96-4D98-A4E9-B3DE13DC0D52}"/>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3" name="Marcador de pie de página 2">
            <a:extLst>
              <a:ext uri="{FF2B5EF4-FFF2-40B4-BE49-F238E27FC236}">
                <a16:creationId xmlns:a16="http://schemas.microsoft.com/office/drawing/2014/main" id="{69BB34A2-1F84-46FE-8EB0-DCC3F3F0C65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E1B41E8-063E-4DA8-A6BF-C268DB04FB05}"/>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301266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90359-5AEF-453B-B0F8-A239CC40B7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73D2123-1997-4AB6-B79F-3E1CB9E09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24D17B-B958-44ED-8D55-0D35500D6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45A27-A3EE-437A-851D-0BE9BCDE8A66}"/>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6" name="Marcador de pie de página 5">
            <a:extLst>
              <a:ext uri="{FF2B5EF4-FFF2-40B4-BE49-F238E27FC236}">
                <a16:creationId xmlns:a16="http://schemas.microsoft.com/office/drawing/2014/main" id="{8082653F-E66F-4532-A6BA-3B08CA2DDA2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EC9F11-4060-42B8-98EA-A97916A1DD74}"/>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302072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B43D0-D35B-49EC-ABB6-CED71EFBD2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40DDADB-4050-48FC-98DE-06DB7311B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7B56EF9-1642-4DC0-AEC3-2CF584F17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4777AD-1E29-4F29-849F-A638B10D9533}"/>
              </a:ext>
            </a:extLst>
          </p:cNvPr>
          <p:cNvSpPr>
            <a:spLocks noGrp="1"/>
          </p:cNvSpPr>
          <p:nvPr>
            <p:ph type="dt" sz="half" idx="10"/>
          </p:nvPr>
        </p:nvSpPr>
        <p:spPr/>
        <p:txBody>
          <a:bodyPr/>
          <a:lstStyle/>
          <a:p>
            <a:fld id="{796013CE-A4CA-4309-AC8D-1E80A6E2AF95}" type="datetimeFigureOut">
              <a:rPr lang="es-MX" smtClean="0"/>
              <a:t>17/06/2022</a:t>
            </a:fld>
            <a:endParaRPr lang="es-MX"/>
          </a:p>
        </p:txBody>
      </p:sp>
      <p:sp>
        <p:nvSpPr>
          <p:cNvPr id="6" name="Marcador de pie de página 5">
            <a:extLst>
              <a:ext uri="{FF2B5EF4-FFF2-40B4-BE49-F238E27FC236}">
                <a16:creationId xmlns:a16="http://schemas.microsoft.com/office/drawing/2014/main" id="{ECC91B5B-AE08-4BA5-9EE4-3736FA8A6C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1B3B037-6E25-4346-B30C-97264189BFF0}"/>
              </a:ext>
            </a:extLst>
          </p:cNvPr>
          <p:cNvSpPr>
            <a:spLocks noGrp="1"/>
          </p:cNvSpPr>
          <p:nvPr>
            <p:ph type="sldNum" sz="quarter" idx="12"/>
          </p:nvPr>
        </p:nvSpPr>
        <p:spPr/>
        <p:txBody>
          <a:bodyPr/>
          <a:lstStyle/>
          <a:p>
            <a:fld id="{1E64E510-AF1F-4555-BCCB-5650E7AE4C49}" type="slidenum">
              <a:rPr lang="es-MX" smtClean="0"/>
              <a:t>‹Nº›</a:t>
            </a:fld>
            <a:endParaRPr lang="es-MX"/>
          </a:p>
        </p:txBody>
      </p:sp>
    </p:spTree>
    <p:extLst>
      <p:ext uri="{BB962C8B-B14F-4D97-AF65-F5344CB8AC3E}">
        <p14:creationId xmlns:p14="http://schemas.microsoft.com/office/powerpoint/2010/main" val="199524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CF165C-DE3C-42E4-8C46-983431B6D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30791C9-E1DC-47C6-8975-0E30A660F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E674D54-55A6-4293-BE0A-78DC9CF15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13CE-A4CA-4309-AC8D-1E80A6E2AF95}" type="datetimeFigureOut">
              <a:rPr lang="es-MX" smtClean="0"/>
              <a:t>17/06/2022</a:t>
            </a:fld>
            <a:endParaRPr lang="es-MX"/>
          </a:p>
        </p:txBody>
      </p:sp>
      <p:sp>
        <p:nvSpPr>
          <p:cNvPr id="5" name="Marcador de pie de página 4">
            <a:extLst>
              <a:ext uri="{FF2B5EF4-FFF2-40B4-BE49-F238E27FC236}">
                <a16:creationId xmlns:a16="http://schemas.microsoft.com/office/drawing/2014/main" id="{E7059B9C-F4E8-4E8F-9CA0-06C0BBF3D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6E31E27-C705-4DD2-99F9-4CA0D4A233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4E510-AF1F-4555-BCCB-5650E7AE4C49}" type="slidenum">
              <a:rPr lang="es-MX" smtClean="0"/>
              <a:t>‹Nº›</a:t>
            </a:fld>
            <a:endParaRPr lang="es-MX"/>
          </a:p>
        </p:txBody>
      </p:sp>
    </p:spTree>
    <p:extLst>
      <p:ext uri="{BB962C8B-B14F-4D97-AF65-F5344CB8AC3E}">
        <p14:creationId xmlns:p14="http://schemas.microsoft.com/office/powerpoint/2010/main" val="132828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B241AF6-C931-4AB5-9CAD-B91A6D69C2A7}"/>
              </a:ext>
            </a:extLst>
          </p:cNvPr>
          <p:cNvSpPr txBox="1"/>
          <p:nvPr/>
        </p:nvSpPr>
        <p:spPr>
          <a:xfrm>
            <a:off x="581954" y="2734793"/>
            <a:ext cx="11023892" cy="914609"/>
          </a:xfrm>
          <a:prstGeom prst="rect">
            <a:avLst/>
          </a:prstGeom>
          <a:noFill/>
        </p:spPr>
        <p:txBody>
          <a:bodyPr wrap="square">
            <a:spAutoFit/>
          </a:bodyPr>
          <a:lstStyle/>
          <a:p>
            <a:pPr algn="ctr">
              <a:lnSpc>
                <a:spcPct val="115000"/>
              </a:lnSpc>
              <a:spcBef>
                <a:spcPts val="500"/>
              </a:spcBef>
              <a:spcAft>
                <a:spcPts val="1000"/>
              </a:spcAft>
            </a:pPr>
            <a:r>
              <a:rPr lang="es-MX" sz="2400" b="1" dirty="0">
                <a:ln w="0"/>
                <a:effectLst>
                  <a:outerShdw blurRad="38100" dist="19050" dir="2700000" algn="tl" rotWithShape="0">
                    <a:schemeClr val="dk1">
                      <a:alpha val="40000"/>
                    </a:schemeClr>
                  </a:outerShdw>
                </a:effectLst>
                <a:latin typeface="Pangram"/>
                <a:ea typeface="Times New Roman" panose="02020603050405020304" pitchFamily="18" charset="0"/>
                <a:cs typeface="Times New Roman" panose="02020603050405020304" pitchFamily="18" charset="0"/>
              </a:rPr>
              <a:t>Comparativo de Códigos Estatales de Procedimientos Civiles y Familiares</a:t>
            </a:r>
            <a:endParaRPr lang="es-MX" sz="1200"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E8670B93-22DE-41E1-A3C8-8987DC40A985}"/>
              </a:ext>
            </a:extLst>
          </p:cNvPr>
          <p:cNvSpPr txBox="1"/>
          <p:nvPr/>
        </p:nvSpPr>
        <p:spPr>
          <a:xfrm>
            <a:off x="3044728" y="4052716"/>
            <a:ext cx="6098344" cy="2666114"/>
          </a:xfrm>
          <a:prstGeom prst="rect">
            <a:avLst/>
          </a:prstGeom>
          <a:noFill/>
        </p:spPr>
        <p:txBody>
          <a:bodyPr wrap="square">
            <a:spAutoFit/>
          </a:bodyPr>
          <a:lstStyle/>
          <a:p>
            <a:pPr marL="180340" algn="ctr">
              <a:lnSpc>
                <a:spcPct val="115000"/>
              </a:lnSpc>
              <a:spcBef>
                <a:spcPts val="500"/>
              </a:spcBef>
              <a:spcAft>
                <a:spcPts val="1000"/>
              </a:spcAft>
            </a:pPr>
            <a:r>
              <a:rPr lang="es-MX" sz="2000" b="1" dirty="0">
                <a:effectLst/>
                <a:latin typeface="Century Gothic" panose="020B0502020202020204" pitchFamily="34" charset="0"/>
                <a:ea typeface="Times New Roman" panose="02020603050405020304" pitchFamily="18" charset="0"/>
                <a:cs typeface="Times New Roman" panose="02020603050405020304" pitchFamily="18" charset="0"/>
              </a:rPr>
              <a:t>Secretaría General</a:t>
            </a:r>
            <a:endParaRPr lang="es-MX"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ctr">
              <a:lnSpc>
                <a:spcPct val="115000"/>
              </a:lnSpc>
              <a:spcBef>
                <a:spcPts val="500"/>
              </a:spcBef>
              <a:spcAft>
                <a:spcPts val="1000"/>
              </a:spcAft>
            </a:pPr>
            <a:r>
              <a:rPr lang="es-MX" sz="1600" b="1" dirty="0">
                <a:effectLst/>
                <a:latin typeface="Century Gothic" panose="020B0502020202020204" pitchFamily="34" charset="0"/>
                <a:ea typeface="Times New Roman" panose="02020603050405020304" pitchFamily="18" charset="0"/>
                <a:cs typeface="Times New Roman" panose="02020603050405020304" pitchFamily="18" charset="0"/>
              </a:rPr>
              <a:t>Dirección General de Asuntos Jurídicos</a:t>
            </a:r>
            <a:endParaRPr lang="es-MX"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ctr">
              <a:lnSpc>
                <a:spcPct val="115000"/>
              </a:lnSpc>
              <a:spcBef>
                <a:spcPts val="500"/>
              </a:spcBef>
              <a:spcAft>
                <a:spcPts val="1000"/>
              </a:spcAft>
            </a:pPr>
            <a:r>
              <a:rPr lang="es-MX" sz="1400" b="1" dirty="0">
                <a:effectLst/>
                <a:latin typeface="Century Gothic" panose="020B0502020202020204" pitchFamily="34" charset="0"/>
                <a:ea typeface="Times New Roman" panose="02020603050405020304" pitchFamily="18" charset="0"/>
                <a:cs typeface="Times New Roman" panose="02020603050405020304" pitchFamily="18" charset="0"/>
              </a:rPr>
              <a:t>Dirección de lo Consultivo y Asesoría Jurídica</a:t>
            </a:r>
          </a:p>
          <a:p>
            <a:pPr marL="180340" algn="ctr">
              <a:lnSpc>
                <a:spcPct val="115000"/>
              </a:lnSpc>
              <a:spcBef>
                <a:spcPts val="500"/>
              </a:spcBef>
              <a:spcAft>
                <a:spcPts val="1000"/>
              </a:spcAft>
            </a:pPr>
            <a:r>
              <a:rPr lang="es-MX" sz="14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MX"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indent="-179705" algn="ctr">
              <a:lnSpc>
                <a:spcPct val="115000"/>
              </a:lnSpc>
              <a:spcBef>
                <a:spcPts val="500"/>
              </a:spcBef>
              <a:spcAft>
                <a:spcPts val="1000"/>
              </a:spcAft>
            </a:pPr>
            <a:r>
              <a:rPr lang="es-MX" sz="1400"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"LXV La Legislatura de la Paridad, la Inclusión y la Diversidad".</a:t>
            </a:r>
            <a:endParaRPr lang="es-MX"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180340" algn="ctr">
              <a:lnSpc>
                <a:spcPct val="115000"/>
              </a:lnSpc>
              <a:spcBef>
                <a:spcPts val="500"/>
              </a:spcBef>
              <a:spcAft>
                <a:spcPts val="1000"/>
              </a:spcAft>
            </a:pPr>
            <a:r>
              <a:rPr lang="es-MX" sz="1400"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"2022, Año de Ricardo Flores Magón"</a:t>
            </a:r>
            <a:endParaRPr lang="es-MX"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3FB88706-6546-44C1-B5F6-63C0C2C1A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370" y="267980"/>
            <a:ext cx="4925060" cy="2294890"/>
          </a:xfrm>
          <a:prstGeom prst="rect">
            <a:avLst/>
          </a:prstGeom>
        </p:spPr>
      </p:pic>
    </p:spTree>
    <p:extLst>
      <p:ext uri="{BB962C8B-B14F-4D97-AF65-F5344CB8AC3E}">
        <p14:creationId xmlns:p14="http://schemas.microsoft.com/office/powerpoint/2010/main" val="13858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OTRAS ACCIONES</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23557" y="2121338"/>
            <a:ext cx="11549573" cy="4584262"/>
          </a:xfrm>
        </p:spPr>
        <p:txBody>
          <a:bodyPr>
            <a:normAutofit/>
          </a:bodyPr>
          <a:lstStyle/>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Los Códigos de Procedimientos Civiles de Guerrero y Tabasco indican un tipo de acción “mancomunadas a título de herencia lo legado”.</a:t>
            </a:r>
          </a:p>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Los Códigos de Procedimientos Civiles de los Estados de Tlaxcala y Yucatán indican el tipo de acción de “posesión de Estado”.</a:t>
            </a:r>
          </a:p>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El Código Procesal Civil para el Estado Libre y Soberano de Morelos enuncia el tipo de pretensión “liberatoria” así como el de “otorgamiento de contrato”.</a:t>
            </a:r>
          </a:p>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El Código de Procedimientos Civiles del Estado de Guanajuato enuncia el tipo de acción “divorcio necesario”.</a:t>
            </a:r>
          </a:p>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En el caso del Código de Procedimientos Civiles del Estado de Nuevo León no hace mención acerca de los Tipos de Acción.</a:t>
            </a:r>
          </a:p>
        </p:txBody>
      </p:sp>
    </p:spTree>
    <p:extLst>
      <p:ext uri="{BB962C8B-B14F-4D97-AF65-F5344CB8AC3E}">
        <p14:creationId xmlns:p14="http://schemas.microsoft.com/office/powerpoint/2010/main" val="3198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DATOS RELEVANTES RESPECTO A LA ORALIDAD </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23557" y="2121338"/>
            <a:ext cx="11549573" cy="4584262"/>
          </a:xfrm>
        </p:spPr>
        <p:txBody>
          <a:bodyPr>
            <a:normAutofit fontScale="85000" lnSpcReduction="10000"/>
          </a:bodyPr>
          <a:lstStyle/>
          <a:p>
            <a:pPr marL="0" indent="0" algn="just">
              <a:lnSpc>
                <a:spcPct val="120000"/>
              </a:lnSpc>
              <a:buNone/>
            </a:pPr>
            <a:r>
              <a:rPr lang="es-MX" sz="1900" dirty="0">
                <a:effectLst/>
                <a:latin typeface="Pangram" panose="00000500000000000000" pitchFamily="50" charset="0"/>
                <a:ea typeface="Times New Roman" panose="02020603050405020304" pitchFamily="18" charset="0"/>
                <a:cs typeface="Arial" panose="020B0604020202020204" pitchFamily="34" charset="0"/>
              </a:rPr>
              <a:t>Los siguientes datos relevantes generales se refieren al contenido de los cuadros en los cuales se encuentran transcritos libros, títulos o capítulos de los códigos de procedimientos civiles de las entidades federativas, relativos a los procedimientos orales.</a:t>
            </a:r>
          </a:p>
          <a:p>
            <a:pPr marL="0" indent="0" algn="just">
              <a:lnSpc>
                <a:spcPct val="120000"/>
              </a:lnSpc>
              <a:buNone/>
            </a:pPr>
            <a:r>
              <a:rPr lang="es-MX" sz="1900" dirty="0">
                <a:effectLst/>
                <a:latin typeface="Pangram" panose="00000500000000000000" pitchFamily="50" charset="0"/>
                <a:ea typeface="Times New Roman" panose="02020603050405020304" pitchFamily="18" charset="0"/>
                <a:cs typeface="Arial" panose="020B0604020202020204" pitchFamily="34" charset="0"/>
              </a:rPr>
              <a:t>En los códigos de las entidades federativas, la denominación de los libros, títulos o capítulos relativos a las disposiciones procesales orales es diversa, como se muestra enseguida: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Campeche: Titulo Vigésimo Segundo, De los Procedimientos Orales en Materia de Alimentos, Pérdida de Patria Potestad y Adopción;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Colima: Título Sexto Bis, Del Procedimiento Oral Familiar;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Ciudad de México: Título Décimo Séptimo, Del Juicio Oral Civil y Título Décimo Octavo, Del Juicio Oral en Materia Familiar;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Guanajuato: Libro Sexto , De los Juicios Orales (con cuatro títulos);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Nuevo León: Título Sexto, Procedimientos Orales Especiales;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Quintana Roo: Título Vigésimo Segundo, Procedimientos Orales Especiales;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Puebla: Capítulo Segundo, El Juicio Oral Sumarísimo; y </a:t>
            </a:r>
          </a:p>
          <a:p>
            <a:pPr algn="just">
              <a:lnSpc>
                <a:spcPct val="110000"/>
              </a:lnSpc>
            </a:pPr>
            <a:r>
              <a:rPr lang="es-MX" sz="1700" dirty="0">
                <a:effectLst/>
                <a:latin typeface="Pangram" panose="00000500000000000000" pitchFamily="50" charset="0"/>
                <a:ea typeface="Times New Roman" panose="02020603050405020304" pitchFamily="18" charset="0"/>
                <a:cs typeface="Arial" panose="020B0604020202020204" pitchFamily="34" charset="0"/>
              </a:rPr>
              <a:t>Sonora Tamaulipas y Zacatecas: Capítulo Tercero, Juicio Oral. </a:t>
            </a:r>
          </a:p>
          <a:p>
            <a:pPr marL="0" indent="0" algn="just">
              <a:buNone/>
            </a:pPr>
            <a:endParaRPr lang="es-MX" sz="1700" dirty="0">
              <a:effectLst/>
              <a:latin typeface="Pangram" panose="00000500000000000000" pitchFamily="50" charset="0"/>
              <a:ea typeface="Times New Roman" panose="02020603050405020304" pitchFamily="18" charset="0"/>
            </a:endParaRPr>
          </a:p>
        </p:txBody>
      </p:sp>
    </p:spTree>
    <p:extLst>
      <p:ext uri="{BB962C8B-B14F-4D97-AF65-F5344CB8AC3E}">
        <p14:creationId xmlns:p14="http://schemas.microsoft.com/office/powerpoint/2010/main" val="37633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DATOS RELEVANTES RESPECTO A LA ORALIDAD </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23557" y="2121338"/>
            <a:ext cx="11549573" cy="4584262"/>
          </a:xfrm>
        </p:spPr>
        <p:txBody>
          <a:bodyPr>
            <a:normAutofit/>
          </a:bodyPr>
          <a:lstStyle/>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Las disposiciones del Código de Guanajuato son las más amplias de entre el conjunto de los 32 códigos. De manera general destaca su libro denominado “De los Juicios Orales” con los cuatro títulos que lo integran relativos a las disposiciones generales; el procedimiento oral ordinario; el procedimiento oral especial; y los recursos, los cuales se integra con diversos capítulos que se refieren a los principios y tribuales de juicios orales, los centros de convivencia, la materia del procedimiento oral ordinario, la restitución internacional de mentores, entre otros. </a:t>
            </a:r>
          </a:p>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En las disposiciones procesales civiles de Baja California, Durango, Hidalgo y Sinaloa, se encuentran capítulos de semejante contenido, relativos a la Recepción Oral de las Pruebas, los cuales no se ubican dentro de los libros, títulos o capitulo relativos a procesos orales.</a:t>
            </a:r>
          </a:p>
        </p:txBody>
      </p:sp>
    </p:spTree>
    <p:extLst>
      <p:ext uri="{BB962C8B-B14F-4D97-AF65-F5344CB8AC3E}">
        <p14:creationId xmlns:p14="http://schemas.microsoft.com/office/powerpoint/2010/main" val="27064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2EFCD0D3-939F-D7AE-9BDB-69D65107D3F8}"/>
              </a:ext>
            </a:extLst>
          </p:cNvPr>
          <p:cNvGraphicFramePr>
            <a:graphicFrameLocks noGrp="1"/>
          </p:cNvGraphicFramePr>
          <p:nvPr>
            <p:ph idx="1"/>
            <p:extLst>
              <p:ext uri="{D42A27DB-BD31-4B8C-83A1-F6EECF244321}">
                <p14:modId xmlns:p14="http://schemas.microsoft.com/office/powerpoint/2010/main" val="2101612566"/>
              </p:ext>
            </p:extLst>
          </p:nvPr>
        </p:nvGraphicFramePr>
        <p:xfrm>
          <a:off x="318868" y="1648691"/>
          <a:ext cx="11549573" cy="5076981"/>
        </p:xfrm>
        <a:graphic>
          <a:graphicData uri="http://schemas.openxmlformats.org/drawingml/2006/table">
            <a:tbl>
              <a:tblPr firstRow="1" firstCol="1" bandRow="1">
                <a:tableStyleId>{68D230F3-CF80-4859-8CE7-A43EE81993B5}</a:tableStyleId>
              </a:tblPr>
              <a:tblGrid>
                <a:gridCol w="2161442">
                  <a:extLst>
                    <a:ext uri="{9D8B030D-6E8A-4147-A177-3AD203B41FA5}">
                      <a16:colId xmlns:a16="http://schemas.microsoft.com/office/drawing/2014/main" val="2854818306"/>
                    </a:ext>
                  </a:extLst>
                </a:gridCol>
                <a:gridCol w="3840480">
                  <a:extLst>
                    <a:ext uri="{9D8B030D-6E8A-4147-A177-3AD203B41FA5}">
                      <a16:colId xmlns:a16="http://schemas.microsoft.com/office/drawing/2014/main" val="3510769008"/>
                    </a:ext>
                  </a:extLst>
                </a:gridCol>
                <a:gridCol w="5547651">
                  <a:extLst>
                    <a:ext uri="{9D8B030D-6E8A-4147-A177-3AD203B41FA5}">
                      <a16:colId xmlns:a16="http://schemas.microsoft.com/office/drawing/2014/main" val="494090938"/>
                    </a:ext>
                  </a:extLst>
                </a:gridCol>
              </a:tblGrid>
              <a:tr h="135322">
                <a:tc>
                  <a:txBody>
                    <a:bodyPr/>
                    <a:lstStyle/>
                    <a:p>
                      <a:pPr algn="ctr">
                        <a:lnSpc>
                          <a:spcPct val="107000"/>
                        </a:lnSpc>
                        <a:spcAft>
                          <a:spcPts val="800"/>
                        </a:spcAft>
                      </a:pPr>
                      <a:r>
                        <a:rPr lang="es-MX" sz="900">
                          <a:effectLst/>
                        </a:rPr>
                        <a:t>Entidad Federativo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gn="ctr">
                        <a:lnSpc>
                          <a:spcPct val="107000"/>
                        </a:lnSpc>
                        <a:spcAft>
                          <a:spcPts val="800"/>
                        </a:spcAft>
                      </a:pPr>
                      <a:r>
                        <a:rPr lang="es-MX" sz="800">
                          <a:effectLst/>
                        </a:rPr>
                        <a:t>Procedimiento en línea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gn="ctr">
                        <a:lnSpc>
                          <a:spcPct val="107000"/>
                        </a:lnSpc>
                        <a:spcAft>
                          <a:spcPts val="800"/>
                        </a:spcAft>
                      </a:pPr>
                      <a:r>
                        <a:rPr lang="es-MX" sz="800">
                          <a:effectLst/>
                        </a:rPr>
                        <a:t>Fundamento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72499787"/>
                  </a:ext>
                </a:extLst>
              </a:tr>
              <a:tr h="135322">
                <a:tc>
                  <a:txBody>
                    <a:bodyPr/>
                    <a:lstStyle/>
                    <a:p>
                      <a:pPr>
                        <a:lnSpc>
                          <a:spcPct val="107000"/>
                        </a:lnSpc>
                        <a:spcAft>
                          <a:spcPts val="800"/>
                        </a:spcAft>
                      </a:pPr>
                      <a:r>
                        <a:rPr lang="es-MX" sz="900" dirty="0">
                          <a:effectLst/>
                        </a:rPr>
                        <a:t>Aguascalientes</a:t>
                      </a:r>
                      <a:endParaRPr lang="es-MX" sz="8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860590024"/>
                  </a:ext>
                </a:extLst>
              </a:tr>
              <a:tr h="135322">
                <a:tc>
                  <a:txBody>
                    <a:bodyPr/>
                    <a:lstStyle/>
                    <a:p>
                      <a:pPr>
                        <a:lnSpc>
                          <a:spcPct val="107000"/>
                        </a:lnSpc>
                        <a:spcAft>
                          <a:spcPts val="800"/>
                        </a:spcAft>
                      </a:pPr>
                      <a:r>
                        <a:rPr lang="es-MX" sz="900">
                          <a:effectLst/>
                        </a:rPr>
                        <a:t>Baja California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690329266"/>
                  </a:ext>
                </a:extLst>
              </a:tr>
              <a:tr h="148309">
                <a:tc>
                  <a:txBody>
                    <a:bodyPr/>
                    <a:lstStyle/>
                    <a:p>
                      <a:pPr>
                        <a:lnSpc>
                          <a:spcPct val="107000"/>
                        </a:lnSpc>
                        <a:spcAft>
                          <a:spcPts val="800"/>
                        </a:spcAft>
                      </a:pPr>
                      <a:r>
                        <a:rPr lang="es-MX" sz="900">
                          <a:effectLst/>
                        </a:rPr>
                        <a:t>Baja California Sur</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Promociones y notificaciones, expediente electrónico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254814518"/>
                  </a:ext>
                </a:extLst>
              </a:tr>
              <a:tr h="135322">
                <a:tc>
                  <a:txBody>
                    <a:bodyPr/>
                    <a:lstStyle/>
                    <a:p>
                      <a:pPr>
                        <a:lnSpc>
                          <a:spcPct val="107000"/>
                        </a:lnSpc>
                        <a:spcAft>
                          <a:spcPts val="800"/>
                        </a:spcAft>
                      </a:pPr>
                      <a:r>
                        <a:rPr lang="es-MX" sz="900">
                          <a:effectLst/>
                        </a:rPr>
                        <a:t>Campeche</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470164505"/>
                  </a:ext>
                </a:extLst>
              </a:tr>
              <a:tr h="135322">
                <a:tc>
                  <a:txBody>
                    <a:bodyPr/>
                    <a:lstStyle/>
                    <a:p>
                      <a:pPr>
                        <a:lnSpc>
                          <a:spcPct val="107000"/>
                        </a:lnSpc>
                        <a:spcAft>
                          <a:spcPts val="800"/>
                        </a:spcAft>
                      </a:pPr>
                      <a:r>
                        <a:rPr lang="es-MX" sz="900">
                          <a:effectLst/>
                        </a:rPr>
                        <a:t>Chiapas</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83977717"/>
                  </a:ext>
                </a:extLst>
              </a:tr>
              <a:tr h="135322">
                <a:tc>
                  <a:txBody>
                    <a:bodyPr/>
                    <a:lstStyle/>
                    <a:p>
                      <a:pPr>
                        <a:lnSpc>
                          <a:spcPct val="107000"/>
                        </a:lnSpc>
                        <a:spcAft>
                          <a:spcPts val="800"/>
                        </a:spcAft>
                      </a:pPr>
                      <a:r>
                        <a:rPr lang="es-MX" sz="900">
                          <a:effectLst/>
                        </a:rPr>
                        <a:t>Chihuahua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Expediente electrónico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523371270"/>
                  </a:ext>
                </a:extLst>
              </a:tr>
              <a:tr h="224140">
                <a:tc>
                  <a:txBody>
                    <a:bodyPr/>
                    <a:lstStyle/>
                    <a:p>
                      <a:pPr>
                        <a:lnSpc>
                          <a:spcPct val="107000"/>
                        </a:lnSpc>
                        <a:spcAft>
                          <a:spcPts val="800"/>
                        </a:spcAft>
                      </a:pPr>
                      <a:r>
                        <a:rPr lang="es-MX" sz="900">
                          <a:effectLst/>
                        </a:rPr>
                        <a:t>Ciudad de México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Expediente electrónico, promociones, procesos determinados en línea.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Acuerdo 24/2020 de la Presidencia del Tribunal Superior de Justicia.</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682059931"/>
                  </a:ext>
                </a:extLst>
              </a:tr>
              <a:tr h="375803">
                <a:tc>
                  <a:txBody>
                    <a:bodyPr/>
                    <a:lstStyle/>
                    <a:p>
                      <a:pPr>
                        <a:lnSpc>
                          <a:spcPct val="107000"/>
                        </a:lnSpc>
                        <a:spcAft>
                          <a:spcPts val="800"/>
                        </a:spcAft>
                      </a:pPr>
                      <a:r>
                        <a:rPr lang="es-MX" sz="900">
                          <a:effectLst/>
                        </a:rPr>
                        <a:t>Coahuila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Ingreso de demanda y promoción y consulta de expediente</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Consejo de la Judicatura del Estado de Coahuila de Zaragoza por medio del acuerdo C-086/2020 del 03 de julio de 2020</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3902722519"/>
                  </a:ext>
                </a:extLst>
              </a:tr>
              <a:tr h="148309">
                <a:tc>
                  <a:txBody>
                    <a:bodyPr/>
                    <a:lstStyle/>
                    <a:p>
                      <a:pPr>
                        <a:lnSpc>
                          <a:spcPct val="107000"/>
                        </a:lnSpc>
                        <a:spcAft>
                          <a:spcPts val="800"/>
                        </a:spcAft>
                      </a:pPr>
                      <a:r>
                        <a:rPr lang="es-MX" sz="900">
                          <a:effectLst/>
                        </a:rPr>
                        <a:t>Colima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Expediente electrónico, promociones y notificaciones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28734064"/>
                  </a:ext>
                </a:extLst>
              </a:tr>
              <a:tr h="135322">
                <a:tc>
                  <a:txBody>
                    <a:bodyPr/>
                    <a:lstStyle/>
                    <a:p>
                      <a:pPr>
                        <a:lnSpc>
                          <a:spcPct val="107000"/>
                        </a:lnSpc>
                        <a:spcAft>
                          <a:spcPts val="800"/>
                        </a:spcAft>
                      </a:pPr>
                      <a:r>
                        <a:rPr lang="es-MX" sz="900">
                          <a:effectLst/>
                        </a:rPr>
                        <a:t>Durango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245886991"/>
                  </a:ext>
                </a:extLst>
              </a:tr>
              <a:tr h="135322">
                <a:tc>
                  <a:txBody>
                    <a:bodyPr/>
                    <a:lstStyle/>
                    <a:p>
                      <a:pPr>
                        <a:lnSpc>
                          <a:spcPct val="107000"/>
                        </a:lnSpc>
                        <a:spcAft>
                          <a:spcPts val="800"/>
                        </a:spcAft>
                      </a:pPr>
                      <a:r>
                        <a:rPr lang="es-MX" sz="900">
                          <a:effectLst/>
                        </a:rPr>
                        <a:t>Guanajuato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677674962"/>
                  </a:ext>
                </a:extLst>
              </a:tr>
              <a:tr h="135322">
                <a:tc>
                  <a:txBody>
                    <a:bodyPr/>
                    <a:lstStyle/>
                    <a:p>
                      <a:pPr>
                        <a:lnSpc>
                          <a:spcPct val="107000"/>
                        </a:lnSpc>
                        <a:spcAft>
                          <a:spcPts val="800"/>
                        </a:spcAft>
                      </a:pPr>
                      <a:r>
                        <a:rPr lang="es-MX" sz="900">
                          <a:effectLst/>
                        </a:rPr>
                        <a:t>Guerrero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406123776"/>
                  </a:ext>
                </a:extLst>
              </a:tr>
              <a:tr h="135322">
                <a:tc>
                  <a:txBody>
                    <a:bodyPr/>
                    <a:lstStyle/>
                    <a:p>
                      <a:pPr>
                        <a:lnSpc>
                          <a:spcPct val="107000"/>
                        </a:lnSpc>
                        <a:spcAft>
                          <a:spcPts val="800"/>
                        </a:spcAft>
                      </a:pPr>
                      <a:r>
                        <a:rPr lang="es-MX" sz="900">
                          <a:effectLst/>
                        </a:rPr>
                        <a:t>Hidalgo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121238"/>
                  </a:ext>
                </a:extLst>
              </a:tr>
              <a:tr h="148309">
                <a:tc>
                  <a:txBody>
                    <a:bodyPr/>
                    <a:lstStyle/>
                    <a:p>
                      <a:pPr>
                        <a:lnSpc>
                          <a:spcPct val="107000"/>
                        </a:lnSpc>
                        <a:spcAft>
                          <a:spcPts val="800"/>
                        </a:spcAft>
                      </a:pPr>
                      <a:r>
                        <a:rPr lang="es-MX" sz="900">
                          <a:effectLst/>
                        </a:rPr>
                        <a:t>Jalisco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Expediente electrónico y promociones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4066169759"/>
                  </a:ext>
                </a:extLst>
              </a:tr>
              <a:tr h="224140">
                <a:tc>
                  <a:txBody>
                    <a:bodyPr/>
                    <a:lstStyle/>
                    <a:p>
                      <a:pPr>
                        <a:lnSpc>
                          <a:spcPct val="107000"/>
                        </a:lnSpc>
                        <a:spcAft>
                          <a:spcPts val="800"/>
                        </a:spcAft>
                      </a:pPr>
                      <a:r>
                        <a:rPr lang="es-MX" sz="900">
                          <a:effectLst/>
                        </a:rPr>
                        <a:t>Estado de México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Expediente electrónico, notificaciones demanda y promociones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818434282"/>
                  </a:ext>
                </a:extLst>
              </a:tr>
              <a:tr h="135322">
                <a:tc>
                  <a:txBody>
                    <a:bodyPr/>
                    <a:lstStyle/>
                    <a:p>
                      <a:pPr>
                        <a:lnSpc>
                          <a:spcPct val="107000"/>
                        </a:lnSpc>
                        <a:spcAft>
                          <a:spcPts val="800"/>
                        </a:spcAft>
                      </a:pPr>
                      <a:r>
                        <a:rPr lang="es-MX" sz="900">
                          <a:effectLst/>
                        </a:rPr>
                        <a:t>Michoacan</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Notificación electrónica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812238667"/>
                  </a:ext>
                </a:extLst>
              </a:tr>
              <a:tr h="135322">
                <a:tc>
                  <a:txBody>
                    <a:bodyPr/>
                    <a:lstStyle/>
                    <a:p>
                      <a:pPr>
                        <a:lnSpc>
                          <a:spcPct val="107000"/>
                        </a:lnSpc>
                        <a:spcAft>
                          <a:spcPts val="800"/>
                        </a:spcAft>
                      </a:pPr>
                      <a:r>
                        <a:rPr lang="es-MX" sz="900">
                          <a:effectLst/>
                        </a:rPr>
                        <a:t>Morelos</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3062244532"/>
                  </a:ext>
                </a:extLst>
              </a:tr>
              <a:tr h="135322">
                <a:tc>
                  <a:txBody>
                    <a:bodyPr/>
                    <a:lstStyle/>
                    <a:p>
                      <a:pPr>
                        <a:lnSpc>
                          <a:spcPct val="107000"/>
                        </a:lnSpc>
                        <a:spcAft>
                          <a:spcPts val="800"/>
                        </a:spcAft>
                      </a:pPr>
                      <a:r>
                        <a:rPr lang="es-MX" sz="900">
                          <a:effectLst/>
                        </a:rPr>
                        <a:t>Nayarit</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738318391"/>
                  </a:ext>
                </a:extLst>
              </a:tr>
              <a:tr h="148309">
                <a:tc>
                  <a:txBody>
                    <a:bodyPr/>
                    <a:lstStyle/>
                    <a:p>
                      <a:pPr>
                        <a:lnSpc>
                          <a:spcPct val="107000"/>
                        </a:lnSpc>
                        <a:spcAft>
                          <a:spcPts val="800"/>
                        </a:spcAft>
                      </a:pPr>
                      <a:r>
                        <a:rPr lang="es-MX" sz="900">
                          <a:effectLst/>
                        </a:rPr>
                        <a:t>Nuevo León</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Procedimientos Civiles, familiares y mercantiles</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716147373"/>
                  </a:ext>
                </a:extLst>
              </a:tr>
              <a:tr h="135322">
                <a:tc>
                  <a:txBody>
                    <a:bodyPr/>
                    <a:lstStyle/>
                    <a:p>
                      <a:pPr>
                        <a:lnSpc>
                          <a:spcPct val="107000"/>
                        </a:lnSpc>
                        <a:spcAft>
                          <a:spcPts val="800"/>
                        </a:spcAft>
                      </a:pPr>
                      <a:r>
                        <a:rPr lang="es-MX" sz="900">
                          <a:effectLst/>
                        </a:rPr>
                        <a:t>Oaxaca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Notificación electrónica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601205280"/>
                  </a:ext>
                </a:extLst>
              </a:tr>
              <a:tr h="148309">
                <a:tc>
                  <a:txBody>
                    <a:bodyPr/>
                    <a:lstStyle/>
                    <a:p>
                      <a:pPr>
                        <a:lnSpc>
                          <a:spcPct val="107000"/>
                        </a:lnSpc>
                        <a:spcAft>
                          <a:spcPts val="800"/>
                        </a:spcAft>
                      </a:pPr>
                      <a:r>
                        <a:rPr lang="es-MX" sz="900">
                          <a:effectLst/>
                        </a:rPr>
                        <a:t>Puebla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Expediente electrónico demanda y promociones</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092799055"/>
                  </a:ext>
                </a:extLst>
              </a:tr>
              <a:tr h="148309">
                <a:tc>
                  <a:txBody>
                    <a:bodyPr/>
                    <a:lstStyle/>
                    <a:p>
                      <a:pPr>
                        <a:lnSpc>
                          <a:spcPct val="107000"/>
                        </a:lnSpc>
                        <a:spcAft>
                          <a:spcPts val="800"/>
                        </a:spcAft>
                      </a:pPr>
                      <a:r>
                        <a:rPr lang="es-MX" sz="900">
                          <a:effectLst/>
                        </a:rPr>
                        <a:t>Queretaro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Expediente electrónico y notificación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91038670"/>
                  </a:ext>
                </a:extLst>
              </a:tr>
              <a:tr h="148309">
                <a:tc>
                  <a:txBody>
                    <a:bodyPr/>
                    <a:lstStyle/>
                    <a:p>
                      <a:pPr>
                        <a:lnSpc>
                          <a:spcPct val="107000"/>
                        </a:lnSpc>
                        <a:spcAft>
                          <a:spcPts val="800"/>
                        </a:spcAft>
                      </a:pPr>
                      <a:r>
                        <a:rPr lang="es-MX" sz="900">
                          <a:effectLst/>
                        </a:rPr>
                        <a:t>Quintana Roo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Notificación electrónica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507775432"/>
                  </a:ext>
                </a:extLst>
              </a:tr>
              <a:tr h="135322">
                <a:tc>
                  <a:txBody>
                    <a:bodyPr/>
                    <a:lstStyle/>
                    <a:p>
                      <a:pPr>
                        <a:lnSpc>
                          <a:spcPct val="107000"/>
                        </a:lnSpc>
                        <a:spcAft>
                          <a:spcPts val="800"/>
                        </a:spcAft>
                      </a:pPr>
                      <a:r>
                        <a:rPr lang="es-MX" sz="900">
                          <a:effectLst/>
                        </a:rPr>
                        <a:t>San Luis Potosi</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230521975"/>
                  </a:ext>
                </a:extLst>
              </a:tr>
              <a:tr h="135322">
                <a:tc>
                  <a:txBody>
                    <a:bodyPr/>
                    <a:lstStyle/>
                    <a:p>
                      <a:pPr>
                        <a:lnSpc>
                          <a:spcPct val="107000"/>
                        </a:lnSpc>
                        <a:spcAft>
                          <a:spcPts val="800"/>
                        </a:spcAft>
                      </a:pPr>
                      <a:r>
                        <a:rPr lang="es-MX" sz="900">
                          <a:effectLst/>
                        </a:rPr>
                        <a:t>Sinaloa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3289463215"/>
                  </a:ext>
                </a:extLst>
              </a:tr>
              <a:tr h="135322">
                <a:tc>
                  <a:txBody>
                    <a:bodyPr/>
                    <a:lstStyle/>
                    <a:p>
                      <a:pPr>
                        <a:lnSpc>
                          <a:spcPct val="107000"/>
                        </a:lnSpc>
                        <a:spcAft>
                          <a:spcPts val="800"/>
                        </a:spcAft>
                      </a:pPr>
                      <a:r>
                        <a:rPr lang="es-MX" sz="900">
                          <a:effectLst/>
                        </a:rPr>
                        <a:t>Sonora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342744783"/>
                  </a:ext>
                </a:extLst>
              </a:tr>
              <a:tr h="135322">
                <a:tc>
                  <a:txBody>
                    <a:bodyPr/>
                    <a:lstStyle/>
                    <a:p>
                      <a:pPr>
                        <a:lnSpc>
                          <a:spcPct val="107000"/>
                        </a:lnSpc>
                        <a:spcAft>
                          <a:spcPts val="800"/>
                        </a:spcAft>
                      </a:pPr>
                      <a:r>
                        <a:rPr lang="es-MX" sz="900">
                          <a:effectLst/>
                        </a:rPr>
                        <a:t>Tabasco</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834576864"/>
                  </a:ext>
                </a:extLst>
              </a:tr>
              <a:tr h="148309">
                <a:tc>
                  <a:txBody>
                    <a:bodyPr/>
                    <a:lstStyle/>
                    <a:p>
                      <a:pPr>
                        <a:lnSpc>
                          <a:spcPct val="107000"/>
                        </a:lnSpc>
                        <a:spcAft>
                          <a:spcPts val="800"/>
                        </a:spcAft>
                      </a:pPr>
                      <a:r>
                        <a:rPr lang="es-MX" sz="900">
                          <a:effectLst/>
                        </a:rPr>
                        <a:t>Tamaulipas</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Promociones y expediente electrónico</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Código de Procedimientos civiles de la entidad</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105276008"/>
                  </a:ext>
                </a:extLst>
              </a:tr>
              <a:tr h="135322">
                <a:tc>
                  <a:txBody>
                    <a:bodyPr/>
                    <a:lstStyle/>
                    <a:p>
                      <a:pPr>
                        <a:lnSpc>
                          <a:spcPct val="107000"/>
                        </a:lnSpc>
                        <a:spcAft>
                          <a:spcPts val="800"/>
                        </a:spcAft>
                      </a:pPr>
                      <a:r>
                        <a:rPr lang="es-MX" sz="900">
                          <a:effectLst/>
                        </a:rPr>
                        <a:t>Tlaxcala</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183516473"/>
                  </a:ext>
                </a:extLst>
              </a:tr>
              <a:tr h="135322">
                <a:tc>
                  <a:txBody>
                    <a:bodyPr/>
                    <a:lstStyle/>
                    <a:p>
                      <a:pPr>
                        <a:lnSpc>
                          <a:spcPct val="107000"/>
                        </a:lnSpc>
                        <a:spcAft>
                          <a:spcPts val="800"/>
                        </a:spcAft>
                      </a:pPr>
                      <a:r>
                        <a:rPr lang="es-MX" sz="900">
                          <a:effectLst/>
                        </a:rPr>
                        <a:t>Veracruz</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Expediente electrónico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2822255072"/>
                  </a:ext>
                </a:extLst>
              </a:tr>
              <a:tr h="135322">
                <a:tc>
                  <a:txBody>
                    <a:bodyPr/>
                    <a:lstStyle/>
                    <a:p>
                      <a:pPr>
                        <a:lnSpc>
                          <a:spcPct val="107000"/>
                        </a:lnSpc>
                        <a:spcAft>
                          <a:spcPts val="800"/>
                        </a:spcAft>
                      </a:pPr>
                      <a:r>
                        <a:rPr lang="es-MX" sz="900">
                          <a:effectLst/>
                        </a:rPr>
                        <a:t>Yucatán</a:t>
                      </a:r>
                      <a:endParaRPr lang="es-MX" sz="8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501218756"/>
                  </a:ext>
                </a:extLst>
              </a:tr>
              <a:tr h="135322">
                <a:tc>
                  <a:txBody>
                    <a:bodyPr/>
                    <a:lstStyle/>
                    <a:p>
                      <a:pPr>
                        <a:lnSpc>
                          <a:spcPct val="107000"/>
                        </a:lnSpc>
                        <a:spcAft>
                          <a:spcPts val="800"/>
                        </a:spcAft>
                      </a:pPr>
                      <a:r>
                        <a:rPr lang="es-MX" sz="900" dirty="0">
                          <a:effectLst/>
                        </a:rPr>
                        <a:t>Zacatecas</a:t>
                      </a:r>
                      <a:endParaRPr lang="es-MX" sz="8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a:effectLst/>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tc>
                  <a:txBody>
                    <a:bodyPr/>
                    <a:lstStyle/>
                    <a:p>
                      <a:pPr>
                        <a:lnSpc>
                          <a:spcPct val="107000"/>
                        </a:lnSpc>
                        <a:spcAft>
                          <a:spcPts val="800"/>
                        </a:spcAft>
                      </a:pPr>
                      <a:r>
                        <a:rPr lang="es-MX" sz="900" dirty="0">
                          <a:effectLst/>
                        </a:rPr>
                        <a:t>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31771" marR="31771" marT="0" marB="0" anchor="ctr"/>
                </a:tc>
                <a:extLst>
                  <a:ext uri="{0D108BD9-81ED-4DB2-BD59-A6C34878D82A}">
                    <a16:rowId xmlns:a16="http://schemas.microsoft.com/office/drawing/2014/main" val="1441620047"/>
                  </a:ext>
                </a:extLst>
              </a:tr>
            </a:tbl>
          </a:graphicData>
        </a:graphic>
      </p:graphicFrame>
      <p:sp>
        <p:nvSpPr>
          <p:cNvPr id="3" name="CuadroTexto 2">
            <a:extLst>
              <a:ext uri="{FF2B5EF4-FFF2-40B4-BE49-F238E27FC236}">
                <a16:creationId xmlns:a16="http://schemas.microsoft.com/office/drawing/2014/main" id="{F92E46C2-8D9E-A986-A000-D020C90BC92A}"/>
              </a:ext>
            </a:extLst>
          </p:cNvPr>
          <p:cNvSpPr txBox="1"/>
          <p:nvPr/>
        </p:nvSpPr>
        <p:spPr>
          <a:xfrm>
            <a:off x="323558" y="1265254"/>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DATOS RELEVANTES RESPECTO AL LITIGIO ELECTRONICO O EN LINEA</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8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CONSIDERACIONES Y DATOS RELEVANTES DE ANÁLISIS COMPARATIVO</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23557" y="1802678"/>
            <a:ext cx="11549573" cy="885102"/>
          </a:xfrm>
        </p:spPr>
        <p:txBody>
          <a:bodyPr>
            <a:normAutofit/>
          </a:bodyPr>
          <a:lstStyle/>
          <a:p>
            <a:pPr marL="0" indent="0" algn="just">
              <a:buNone/>
            </a:pPr>
            <a:r>
              <a:rPr lang="es-ES_tradnl" sz="1700" dirty="0">
                <a:effectLst/>
                <a:latin typeface="Pangram" panose="00000500000000000000" pitchFamily="50" charset="0"/>
                <a:ea typeface="Times New Roman" panose="02020603050405020304" pitchFamily="18" charset="0"/>
              </a:rPr>
              <a:t>A continuación, se analizan los juicios especiales que cada entidad federativa tiene en un título especifico dedicado a estos procedimientos, sin embargo, cabe señalar que la doctrina jurídica establece como procedimientos especiales los siguientes:</a:t>
            </a:r>
            <a:endParaRPr lang="es-MX" sz="1700" dirty="0">
              <a:latin typeface="Pangram" panose="00000500000000000000" pitchFamily="50" charset="0"/>
            </a:endParaRPr>
          </a:p>
        </p:txBody>
      </p:sp>
      <p:sp>
        <p:nvSpPr>
          <p:cNvPr id="9" name="Marcador de contenido 2">
            <a:extLst>
              <a:ext uri="{FF2B5EF4-FFF2-40B4-BE49-F238E27FC236}">
                <a16:creationId xmlns:a16="http://schemas.microsoft.com/office/drawing/2014/main" id="{24C56645-660B-0571-733E-5379CF693F71}"/>
              </a:ext>
            </a:extLst>
          </p:cNvPr>
          <p:cNvSpPr txBox="1">
            <a:spLocks/>
          </p:cNvSpPr>
          <p:nvPr/>
        </p:nvSpPr>
        <p:spPr>
          <a:xfrm>
            <a:off x="838200" y="2700170"/>
            <a:ext cx="10515600" cy="264318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ngr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ngr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ngr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ngr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ngr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Controversias del orden familiar</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Divorcio por mutuo consentimiento</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 arbitral</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Justicia de paz</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 en rebeldía</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 especial de desahucio</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 especial hipotecario</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 ejecutivo</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Juicios sobre arrendamiento de inmuebles</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Juicios sucesorios</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Juicios concursales</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La jurisdicción voluntaria</a:t>
            </a:r>
          </a:p>
          <a:p>
            <a:pPr marL="342900" indent="-342900" algn="just">
              <a:buFont typeface="+mj-lt"/>
              <a:buAutoNum type="alphaLcParenR"/>
            </a:pPr>
            <a:r>
              <a:rPr lang="es-MX" sz="1700" dirty="0">
                <a:latin typeface="Pangram" panose="00000500000000000000" pitchFamily="50" charset="0"/>
                <a:ea typeface="Times New Roman" panose="02020603050405020304" pitchFamily="18" charset="0"/>
              </a:rPr>
              <a:t>Las tercerías </a:t>
            </a:r>
          </a:p>
        </p:txBody>
      </p:sp>
      <p:sp>
        <p:nvSpPr>
          <p:cNvPr id="10" name="Marcador de contenido 2">
            <a:extLst>
              <a:ext uri="{FF2B5EF4-FFF2-40B4-BE49-F238E27FC236}">
                <a16:creationId xmlns:a16="http://schemas.microsoft.com/office/drawing/2014/main" id="{36100033-2575-03B5-9893-2C10BBF7367C}"/>
              </a:ext>
            </a:extLst>
          </p:cNvPr>
          <p:cNvSpPr txBox="1">
            <a:spLocks/>
          </p:cNvSpPr>
          <p:nvPr/>
        </p:nvSpPr>
        <p:spPr>
          <a:xfrm>
            <a:off x="323557" y="5404856"/>
            <a:ext cx="11549573" cy="1189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ngr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ngr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ngr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ngr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ngr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700" dirty="0">
                <a:effectLst/>
                <a:latin typeface="Pangram" panose="00000500000000000000" pitchFamily="50" charset="0"/>
                <a:ea typeface="Times New Roman" panose="02020603050405020304" pitchFamily="18" charset="0"/>
              </a:rPr>
              <a:t>La gran mayoría de las entidades analizadas involucran los juicios sumarios dentro de la tramitología especial, ya que, un juicio especial es considerado así, por que, dista del ordinario. Las tercerías y la jurisdicción voluntaria se colocan debido a que en la primera son parte de los juicios especiales y la segunda, por que, se puede adaptar al juicio de que se trate.</a:t>
            </a:r>
            <a:endParaRPr lang="es-MX" sz="1700" dirty="0">
              <a:latin typeface="Pangram" panose="00000500000000000000" pitchFamily="50" charset="0"/>
            </a:endParaRPr>
          </a:p>
        </p:txBody>
      </p:sp>
    </p:spTree>
    <p:extLst>
      <p:ext uri="{BB962C8B-B14F-4D97-AF65-F5344CB8AC3E}">
        <p14:creationId xmlns:p14="http://schemas.microsoft.com/office/powerpoint/2010/main" val="38589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CONSIDERACIONES Y DATOS RELEVANTES DE ANÁLISIS COMPARATIVO</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18869" y="1790282"/>
            <a:ext cx="11549574" cy="592698"/>
          </a:xfrm>
        </p:spPr>
        <p:txBody>
          <a:bodyPr>
            <a:normAutofit/>
          </a:bodyPr>
          <a:lstStyle/>
          <a:p>
            <a:pPr marL="0" indent="0" algn="just">
              <a:buNone/>
            </a:pPr>
            <a:r>
              <a:rPr lang="es-MX" sz="1600" dirty="0">
                <a:effectLst/>
                <a:latin typeface="Pangram" panose="00000500000000000000" pitchFamily="50" charset="0"/>
                <a:ea typeface="Times New Roman" panose="02020603050405020304" pitchFamily="18" charset="0"/>
              </a:rPr>
              <a:t>En el presente cuadro se muestra los distintos juicios especiales que están contemplados en los 32 ordenamientos procesales en materia civil de las 32 entidades federativas.</a:t>
            </a:r>
            <a:endParaRPr lang="es-MX" sz="1600" dirty="0">
              <a:latin typeface="Pangram" panose="00000500000000000000" pitchFamily="50" charset="0"/>
            </a:endParaRPr>
          </a:p>
        </p:txBody>
      </p:sp>
      <p:graphicFrame>
        <p:nvGraphicFramePr>
          <p:cNvPr id="2" name="Tabla 1">
            <a:extLst>
              <a:ext uri="{FF2B5EF4-FFF2-40B4-BE49-F238E27FC236}">
                <a16:creationId xmlns:a16="http://schemas.microsoft.com/office/drawing/2014/main" id="{FF30E81B-9D48-ECC9-8520-C909A8047A14}"/>
              </a:ext>
            </a:extLst>
          </p:cNvPr>
          <p:cNvGraphicFramePr>
            <a:graphicFrameLocks noGrp="1"/>
          </p:cNvGraphicFramePr>
          <p:nvPr>
            <p:extLst>
              <p:ext uri="{D42A27DB-BD31-4B8C-83A1-F6EECF244321}">
                <p14:modId xmlns:p14="http://schemas.microsoft.com/office/powerpoint/2010/main" val="693139705"/>
              </p:ext>
            </p:extLst>
          </p:nvPr>
        </p:nvGraphicFramePr>
        <p:xfrm>
          <a:off x="323557" y="2448242"/>
          <a:ext cx="11549574" cy="4206639"/>
        </p:xfrm>
        <a:graphic>
          <a:graphicData uri="http://schemas.openxmlformats.org/drawingml/2006/table">
            <a:tbl>
              <a:tblPr firstRow="1" firstCol="1" bandRow="1">
                <a:tableStyleId>{68D230F3-CF80-4859-8CE7-A43EE81993B5}</a:tableStyleId>
              </a:tblPr>
              <a:tblGrid>
                <a:gridCol w="2918407">
                  <a:extLst>
                    <a:ext uri="{9D8B030D-6E8A-4147-A177-3AD203B41FA5}">
                      <a16:colId xmlns:a16="http://schemas.microsoft.com/office/drawing/2014/main" val="4170306829"/>
                    </a:ext>
                  </a:extLst>
                </a:gridCol>
                <a:gridCol w="8469249">
                  <a:extLst>
                    <a:ext uri="{9D8B030D-6E8A-4147-A177-3AD203B41FA5}">
                      <a16:colId xmlns:a16="http://schemas.microsoft.com/office/drawing/2014/main" val="1361211773"/>
                    </a:ext>
                  </a:extLst>
                </a:gridCol>
                <a:gridCol w="161918">
                  <a:extLst>
                    <a:ext uri="{9D8B030D-6E8A-4147-A177-3AD203B41FA5}">
                      <a16:colId xmlns:a16="http://schemas.microsoft.com/office/drawing/2014/main" val="4243564010"/>
                    </a:ext>
                  </a:extLst>
                </a:gridCol>
              </a:tblGrid>
              <a:tr h="294226">
                <a:tc>
                  <a:txBody>
                    <a:bodyPr/>
                    <a:lstStyle/>
                    <a:p>
                      <a:pPr algn="ctr"/>
                      <a:r>
                        <a:rPr lang="es-MX" sz="1200" dirty="0">
                          <a:effectLst/>
                          <a:latin typeface="Pangram" panose="00000500000000000000" pitchFamily="50" charset="0"/>
                        </a:rPr>
                        <a:t>TIPOS DE PROCESOS ESPECIALES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ctr"/>
                      <a:r>
                        <a:rPr lang="es-MX" sz="1200" dirty="0">
                          <a:effectLst/>
                          <a:latin typeface="Pangram" panose="00000500000000000000" pitchFamily="50" charset="0"/>
                        </a:rPr>
                        <a:t>ENTIDADES FEDERATIVAS QUE LOS CONTEMPLAN</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151258370"/>
                  </a:ext>
                </a:extLst>
              </a:tr>
              <a:tr h="458347">
                <a:tc>
                  <a:txBody>
                    <a:bodyPr/>
                    <a:lstStyle/>
                    <a:p>
                      <a:pPr algn="ctr"/>
                      <a:r>
                        <a:rPr lang="es-MX" sz="1200" dirty="0">
                          <a:effectLst/>
                          <a:latin typeface="Pangram" panose="00000500000000000000" pitchFamily="50" charset="0"/>
                        </a:rPr>
                        <a:t>1. TERCERÍAS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a:effectLst/>
                          <a:latin typeface="Pangram" panose="00000500000000000000" pitchFamily="50" charset="0"/>
                        </a:rPr>
                        <a:t>Aguascalientes, Baja California, Baja California Sur, Chiapas, Chihuahua, CDMX, Hidalgo, Estado de México, Nayarit, Oaxaca, Querétaro, San Luis Potosí, Sinaloa, Veracruz.</a:t>
                      </a:r>
                      <a:endParaRPr lang="es-MX" sz="120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3184350844"/>
                  </a:ext>
                </a:extLst>
              </a:tr>
              <a:tr h="687520">
                <a:tc>
                  <a:txBody>
                    <a:bodyPr/>
                    <a:lstStyle/>
                    <a:p>
                      <a:pPr algn="ctr"/>
                      <a:r>
                        <a:rPr lang="es-MX" sz="1200" dirty="0">
                          <a:effectLst/>
                          <a:latin typeface="Pangram" panose="00000500000000000000" pitchFamily="50" charset="0"/>
                        </a:rPr>
                        <a:t>2. JUICIO EJECUTIVO</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a:effectLst/>
                          <a:latin typeface="Pangram" panose="00000500000000000000" pitchFamily="50" charset="0"/>
                        </a:rPr>
                        <a:t>Aguascalientes, Baja California, Baja California Sur, Campeche, Chiapas, CDMX, Colima, Durango, Guerrero, Hidalgo, Jalisco, Michoacán, Morelos, Nayarit, Nuevo León, Oaxaca, Querétaro, San Luis Potosí, Sinaloa, Sonora, Tabasco, Tamaulipas, Tlaxcala, Yucatán, Zacatecas (también lo hay sobre derechos reales).</a:t>
                      </a:r>
                      <a:endParaRPr lang="es-MX" sz="120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3520303093"/>
                  </a:ext>
                </a:extLst>
              </a:tr>
              <a:tr h="687520">
                <a:tc>
                  <a:txBody>
                    <a:bodyPr/>
                    <a:lstStyle/>
                    <a:p>
                      <a:pPr algn="ctr"/>
                      <a:r>
                        <a:rPr lang="es-MX" sz="1200" dirty="0">
                          <a:effectLst/>
                          <a:latin typeface="Pangram" panose="00000500000000000000" pitchFamily="50" charset="0"/>
                        </a:rPr>
                        <a:t>3. JUICIO HIPOTECARIO</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dirty="0">
                          <a:effectLst/>
                          <a:latin typeface="Pangram" panose="00000500000000000000" pitchFamily="50" charset="0"/>
                        </a:rPr>
                        <a:t>Aguascalientes, Baja California, Baja California Sur, Campeche, Chiapas, CDMX, Colima, Durango, Guanajuato, Guerrero, Hidalgo, Jalisco, Estado de México, Michoacán, Morelos, Nayarit, Oaxaca, Querétaro, San Luis Potosí, Sinaloa, Sonora, Tabasco, Tamaulipas, Veracruz, Yucatán y Zacatecas.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2172499319"/>
                  </a:ext>
                </a:extLst>
              </a:tr>
              <a:tr h="687520">
                <a:tc>
                  <a:txBody>
                    <a:bodyPr/>
                    <a:lstStyle/>
                    <a:p>
                      <a:pPr algn="ctr"/>
                      <a:r>
                        <a:rPr lang="es-MX" sz="1200" dirty="0">
                          <a:effectLst/>
                          <a:latin typeface="Pangram" panose="00000500000000000000" pitchFamily="50" charset="0"/>
                        </a:rPr>
                        <a:t>4. ARRENDAMIENTO INMOBILIARIO, DESAHUCIO</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dirty="0">
                          <a:effectLst/>
                          <a:latin typeface="Pangram" panose="00000500000000000000" pitchFamily="50" charset="0"/>
                        </a:rPr>
                        <a:t>Aguascalientes, Baja California, Baja California Sur, Campeche, Chiapas, Colima, (denominado de desocupación), Durango, Guerrero, Hidalgo, Jalisco, Estado de México, Michoacán, Morelos, Oaxaca, Querétaro, San Luis Potosí (denominado de desocupación), Sinaloa, Sonora, Tabasco, Tamaulipas y Zacatecas. </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1599324876"/>
                  </a:ext>
                </a:extLst>
              </a:tr>
              <a:tr h="229173">
                <a:tc>
                  <a:txBody>
                    <a:bodyPr/>
                    <a:lstStyle/>
                    <a:p>
                      <a:pPr algn="ctr"/>
                      <a:r>
                        <a:rPr lang="es-MX" sz="1200" dirty="0">
                          <a:effectLst/>
                          <a:latin typeface="Pangram" panose="00000500000000000000" pitchFamily="50" charset="0"/>
                        </a:rPr>
                        <a:t>5. ALIMENTOS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dirty="0">
                          <a:effectLst/>
                          <a:latin typeface="Pangram" panose="00000500000000000000" pitchFamily="50" charset="0"/>
                        </a:rPr>
                        <a:t>Aguascalientes, Jalisco, Morelos, Nayarit, Puebla,  </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2140837963"/>
                  </a:ext>
                </a:extLst>
              </a:tr>
              <a:tr h="294226">
                <a:tc>
                  <a:txBody>
                    <a:bodyPr/>
                    <a:lstStyle/>
                    <a:p>
                      <a:pPr algn="ctr"/>
                      <a:r>
                        <a:rPr lang="es-MX" sz="1200" dirty="0">
                          <a:effectLst/>
                          <a:latin typeface="Pangram" panose="00000500000000000000" pitchFamily="50" charset="0"/>
                        </a:rPr>
                        <a:t>6. LOS INTERDICTOS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dirty="0">
                          <a:effectLst/>
                          <a:latin typeface="Pangram" panose="00000500000000000000" pitchFamily="50" charset="0"/>
                        </a:rPr>
                        <a:t>Aguascalientes, Campeche, Colima, Guerrero, Jalisco, Morelos, Puebla, San Luis Potosí, Sonora, Tamaulipas, Tlaxcala, Yucatán,</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3928868898"/>
                  </a:ext>
                </a:extLst>
              </a:tr>
              <a:tr h="458347">
                <a:tc>
                  <a:txBody>
                    <a:bodyPr/>
                    <a:lstStyle/>
                    <a:p>
                      <a:pPr algn="ctr"/>
                      <a:r>
                        <a:rPr lang="es-MX" sz="1200" dirty="0">
                          <a:effectLst/>
                          <a:latin typeface="Pangram" panose="00000500000000000000" pitchFamily="50" charset="0"/>
                        </a:rPr>
                        <a:t>7. MODIFICACIÓN DE LAS ACTAS DEL ESTADO CIVIL</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gridSpan="2">
                  <a:txBody>
                    <a:bodyPr/>
                    <a:lstStyle/>
                    <a:p>
                      <a:pPr algn="just"/>
                      <a:r>
                        <a:rPr lang="es-MX" sz="1200" dirty="0">
                          <a:effectLst/>
                          <a:latin typeface="Pangram" panose="00000500000000000000" pitchFamily="50" charset="0"/>
                        </a:rPr>
                        <a:t>Aguascalientes, Durango, Jalisco, Puebla.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hMerge="1">
                  <a:txBody>
                    <a:bodyPr/>
                    <a:lstStyle/>
                    <a:p>
                      <a:endParaRPr lang="es-MX"/>
                    </a:p>
                  </a:txBody>
                  <a:tcPr/>
                </a:tc>
                <a:extLst>
                  <a:ext uri="{0D108BD9-81ED-4DB2-BD59-A6C34878D82A}">
                    <a16:rowId xmlns:a16="http://schemas.microsoft.com/office/drawing/2014/main" val="1010102212"/>
                  </a:ext>
                </a:extLst>
              </a:tr>
              <a:tr h="294226">
                <a:tc>
                  <a:txBody>
                    <a:bodyPr/>
                    <a:lstStyle/>
                    <a:p>
                      <a:pPr algn="ctr"/>
                      <a:r>
                        <a:rPr lang="es-MX" sz="1200" dirty="0">
                          <a:effectLst/>
                          <a:latin typeface="Pangram" panose="00000500000000000000" pitchFamily="50" charset="0"/>
                        </a:rPr>
                        <a:t>8. PÉRDIDA DE LA PATRIA POTESTAD</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Aguascalientes, CDMX, Estado de México, Nuevo León, Sinaloa, </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r>
                        <a:rPr lang="es-MX" sz="1200" dirty="0">
                          <a:effectLst/>
                          <a:latin typeface="Pangram" panose="00000500000000000000" pitchFamily="50" charset="0"/>
                        </a:rPr>
                        <a:t> </a:t>
                      </a:r>
                      <a:endParaRPr lang="es-MX" sz="1200" dirty="0">
                        <a:effectLst/>
                        <a:latin typeface="Pangram" panose="00000500000000000000" pitchFamily="50"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17995120"/>
                  </a:ext>
                </a:extLst>
              </a:tr>
            </a:tbl>
          </a:graphicData>
        </a:graphic>
      </p:graphicFrame>
    </p:spTree>
    <p:extLst>
      <p:ext uri="{BB962C8B-B14F-4D97-AF65-F5344CB8AC3E}">
        <p14:creationId xmlns:p14="http://schemas.microsoft.com/office/powerpoint/2010/main" val="13950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CONSIDERACIONES Y DATOS RELEVANTES DE ANÁLISIS COMPARATIVO</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18869" y="1790282"/>
            <a:ext cx="11549574" cy="592698"/>
          </a:xfrm>
        </p:spPr>
        <p:txBody>
          <a:bodyPr>
            <a:normAutofit/>
          </a:bodyPr>
          <a:lstStyle/>
          <a:p>
            <a:pPr marL="0" indent="0" algn="just">
              <a:buNone/>
            </a:pPr>
            <a:r>
              <a:rPr lang="es-MX" sz="1600" dirty="0">
                <a:effectLst/>
                <a:latin typeface="Pangram" panose="00000500000000000000" pitchFamily="50" charset="0"/>
                <a:ea typeface="Times New Roman" panose="02020603050405020304" pitchFamily="18" charset="0"/>
              </a:rPr>
              <a:t>En el presente cuadro se muestra los distintos juicios especiales que están contemplados en los 32 ordenamientos procesales en materia civil de las 32 entidades federativas.</a:t>
            </a:r>
            <a:endParaRPr lang="es-MX" sz="1600" dirty="0">
              <a:latin typeface="Pangram" panose="00000500000000000000" pitchFamily="50" charset="0"/>
            </a:endParaRPr>
          </a:p>
        </p:txBody>
      </p:sp>
      <p:graphicFrame>
        <p:nvGraphicFramePr>
          <p:cNvPr id="2" name="Tabla 1">
            <a:extLst>
              <a:ext uri="{FF2B5EF4-FFF2-40B4-BE49-F238E27FC236}">
                <a16:creationId xmlns:a16="http://schemas.microsoft.com/office/drawing/2014/main" id="{FF30E81B-9D48-ECC9-8520-C909A8047A14}"/>
              </a:ext>
            </a:extLst>
          </p:cNvPr>
          <p:cNvGraphicFramePr>
            <a:graphicFrameLocks noGrp="1"/>
          </p:cNvGraphicFramePr>
          <p:nvPr>
            <p:extLst>
              <p:ext uri="{D42A27DB-BD31-4B8C-83A1-F6EECF244321}">
                <p14:modId xmlns:p14="http://schemas.microsoft.com/office/powerpoint/2010/main" val="670034353"/>
              </p:ext>
            </p:extLst>
          </p:nvPr>
        </p:nvGraphicFramePr>
        <p:xfrm>
          <a:off x="323557" y="2448242"/>
          <a:ext cx="11549574" cy="4322173"/>
        </p:xfrm>
        <a:graphic>
          <a:graphicData uri="http://schemas.openxmlformats.org/drawingml/2006/table">
            <a:tbl>
              <a:tblPr firstRow="1" firstCol="1" bandRow="1">
                <a:tableStyleId>{68D230F3-CF80-4859-8CE7-A43EE81993B5}</a:tableStyleId>
              </a:tblPr>
              <a:tblGrid>
                <a:gridCol w="2918407">
                  <a:extLst>
                    <a:ext uri="{9D8B030D-6E8A-4147-A177-3AD203B41FA5}">
                      <a16:colId xmlns:a16="http://schemas.microsoft.com/office/drawing/2014/main" val="4170306829"/>
                    </a:ext>
                  </a:extLst>
                </a:gridCol>
                <a:gridCol w="8631167">
                  <a:extLst>
                    <a:ext uri="{9D8B030D-6E8A-4147-A177-3AD203B41FA5}">
                      <a16:colId xmlns:a16="http://schemas.microsoft.com/office/drawing/2014/main" val="1361211773"/>
                    </a:ext>
                  </a:extLst>
                </a:gridCol>
              </a:tblGrid>
              <a:tr h="294226">
                <a:tc>
                  <a:txBody>
                    <a:bodyPr/>
                    <a:lstStyle/>
                    <a:p>
                      <a:pPr algn="ctr"/>
                      <a:r>
                        <a:rPr lang="es-MX" sz="1200" dirty="0">
                          <a:effectLst/>
                          <a:latin typeface="Pangram" panose="00000500000000000000" pitchFamily="50" charset="0"/>
                        </a:rPr>
                        <a:t>TIPOS DE PROCESOS ESPECIALES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ctr"/>
                      <a:r>
                        <a:rPr lang="es-MX" sz="1200" dirty="0">
                          <a:effectLst/>
                          <a:latin typeface="Pangram" panose="00000500000000000000" pitchFamily="50" charset="0"/>
                        </a:rPr>
                        <a:t>ENTIDADES FEDERATIVAS QUE LOS CONTEMPLAN</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151258370"/>
                  </a:ext>
                </a:extLst>
              </a:tr>
              <a:tr h="458347">
                <a:tc>
                  <a:txBody>
                    <a:bodyPr/>
                    <a:lstStyle/>
                    <a:p>
                      <a:pPr algn="ctr"/>
                      <a:r>
                        <a:rPr lang="es-MX" sz="1200" dirty="0">
                          <a:effectLst/>
                          <a:latin typeface="Pangram" panose="00000500000000000000" pitchFamily="50" charset="0"/>
                        </a:rPr>
                        <a:t>9. LOS CONCURSOS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Aguascalientes, Baja California, Baja California Sur, Campeche, Chiapas, CDMX, Coahuila, Guanajuato, Guerrero, Hidalgo, Jalisco, Michoacán, Nayarit, Nuevo León, Oaxaca, Querétaro, Quintana Roo, San Luis Potosí, Sinaloa, Sonora, Tabasco, Tamaulipas, Tlaxcala, Veracruz, Yucatán y Zacatecas.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3184350844"/>
                  </a:ext>
                </a:extLst>
              </a:tr>
              <a:tr h="687520">
                <a:tc>
                  <a:txBody>
                    <a:bodyPr/>
                    <a:lstStyle/>
                    <a:p>
                      <a:pPr algn="ctr"/>
                      <a:r>
                        <a:rPr lang="es-MX" sz="1200" dirty="0">
                          <a:effectLst/>
                          <a:latin typeface="Pangram" panose="00000500000000000000" pitchFamily="50" charset="0"/>
                        </a:rPr>
                        <a:t>10. LOS JUICIOS SUCESORIOS CON TRAMITACIÓN POR NOTARIOS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Aguascalientes, Baja California, Baja California Sur, Chiapas, Chihuahua, (de tramitación especial), CDMX, Coahuila, Guanajuato, Guerrero, Hidalgo, Jalisco, Michoacán, Nayarit, Nuevo León, Oaxaca, Querétaro, Quintana Roo, San Luis Potosí, Sonora, Tabasco, Tamaulipas, Veracruz y Zacatecas.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3520303093"/>
                  </a:ext>
                </a:extLst>
              </a:tr>
              <a:tr h="687520">
                <a:tc>
                  <a:txBody>
                    <a:bodyPr/>
                    <a:lstStyle/>
                    <a:p>
                      <a:pPr algn="ctr"/>
                      <a:r>
                        <a:rPr lang="es-MX" sz="1200" dirty="0">
                          <a:effectLst/>
                          <a:latin typeface="Pangram" panose="00000500000000000000" pitchFamily="50" charset="0"/>
                        </a:rPr>
                        <a:t>11.- JUICIO SUCESORIO ESPECIAL</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Chihuahua, Coahuila y Nuevo León.</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2172499319"/>
                  </a:ext>
                </a:extLst>
              </a:tr>
              <a:tr h="687520">
                <a:tc>
                  <a:txBody>
                    <a:bodyPr/>
                    <a:lstStyle/>
                    <a:p>
                      <a:pPr algn="ctr"/>
                      <a:r>
                        <a:rPr lang="es-MX" sz="1200" dirty="0">
                          <a:effectLst/>
                          <a:latin typeface="Pangram" panose="00000500000000000000" pitchFamily="50" charset="0"/>
                        </a:rPr>
                        <a:t>12. JURISDICCIÓN VOLUNTARIA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Aguascalientes, Baja California, Baja California Sur, Campeche, Chiapas, Chihuahua, CDMX, Guanajuato, Guerrero, Hidalgo, Michoacán, Nuevo León, Oaxaca, Querétaro, Quintana Roo, San Luis Potosí, Sinaloa, Sonora, Tabasco (procedimiento judicial no contencioso), Tamaulipas, Tlaxcala, Veracruz, Yucatán y Zacatecas.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1599324876"/>
                  </a:ext>
                </a:extLst>
              </a:tr>
              <a:tr h="229173">
                <a:tc>
                  <a:txBody>
                    <a:bodyPr/>
                    <a:lstStyle/>
                    <a:p>
                      <a:pPr algn="ctr"/>
                      <a:r>
                        <a:rPr lang="es-MX" sz="1200" dirty="0">
                          <a:effectLst/>
                          <a:latin typeface="Pangram" panose="00000500000000000000" pitchFamily="50" charset="0"/>
                        </a:rPr>
                        <a:t>13.- JUICIO ARBITRAL</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Baja California, Baja California Sur, Campeche, Chiapas, CDMX, Guerrero, Hidalgo, Jalisco, Estado de México, Michoacán, Oaxaca, Querétaro, Quintana Roo, San Luis Potosí, Sinaloa, Sonora, Tabasco, Tamaulipas, Veracruz, Yucatán y Zacatecas.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2140837963"/>
                  </a:ext>
                </a:extLst>
              </a:tr>
              <a:tr h="294226">
                <a:tc>
                  <a:txBody>
                    <a:bodyPr/>
                    <a:lstStyle/>
                    <a:p>
                      <a:pPr algn="ctr"/>
                      <a:r>
                        <a:rPr lang="es-MX" sz="1200" dirty="0">
                          <a:effectLst/>
                          <a:latin typeface="Pangram" panose="00000500000000000000" pitchFamily="50" charset="0"/>
                        </a:rPr>
                        <a:t>14.- JUICIOS EN REBELDÍA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Aguascalientes, Baja California, Baja California Sur, Campeche, Chiapas, Chihuahua, CDMX, Hidalgo, Jalisco, Morelos, San Luis Potosí y Sinaloa.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3928868898"/>
                  </a:ext>
                </a:extLst>
              </a:tr>
              <a:tr h="458347">
                <a:tc>
                  <a:txBody>
                    <a:bodyPr/>
                    <a:lstStyle/>
                    <a:p>
                      <a:pPr algn="ctr"/>
                      <a:r>
                        <a:rPr lang="es-MX" sz="1200" dirty="0">
                          <a:effectLst/>
                          <a:latin typeface="Pangram" panose="00000500000000000000" pitchFamily="50" charset="0"/>
                        </a:rPr>
                        <a:t>15.-. DIVORCIO POR MUTUO CONSENTIMIENTO</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Estado de México, Jalisco, (también hay ante notario), Querétaro, San Luis Potosí (también hay </a:t>
                      </a:r>
                      <a:r>
                        <a:rPr lang="es-MX" sz="1200" dirty="0" err="1">
                          <a:effectLst/>
                          <a:latin typeface="Pangram" panose="00000500000000000000" pitchFamily="50" charset="0"/>
                        </a:rPr>
                        <a:t>incausado</a:t>
                      </a:r>
                      <a:r>
                        <a:rPr lang="es-MX" sz="1200" dirty="0">
                          <a:effectLst/>
                          <a:latin typeface="Pangram" panose="00000500000000000000" pitchFamily="50" charset="0"/>
                        </a:rPr>
                        <a:t>) y Veracruz. </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1010102212"/>
                  </a:ext>
                </a:extLst>
              </a:tr>
            </a:tbl>
          </a:graphicData>
        </a:graphic>
      </p:graphicFrame>
    </p:spTree>
    <p:extLst>
      <p:ext uri="{BB962C8B-B14F-4D97-AF65-F5344CB8AC3E}">
        <p14:creationId xmlns:p14="http://schemas.microsoft.com/office/powerpoint/2010/main" val="257136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390492"/>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CONSIDERACIONES Y DATOS RELEVANTES DE ANÁLISIS COMPARATIVO</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18869" y="1790282"/>
            <a:ext cx="11549574" cy="390492"/>
          </a:xfrm>
        </p:spPr>
        <p:txBody>
          <a:bodyPr>
            <a:normAutofit/>
          </a:bodyPr>
          <a:lstStyle/>
          <a:p>
            <a:pPr marL="0" indent="0" algn="just">
              <a:buNone/>
            </a:pPr>
            <a:r>
              <a:rPr lang="es-MX" sz="1600" dirty="0">
                <a:effectLst/>
                <a:latin typeface="Pangram" panose="00000500000000000000" pitchFamily="50" charset="0"/>
                <a:ea typeface="Times New Roman" panose="02020603050405020304" pitchFamily="18" charset="0"/>
              </a:rPr>
              <a:t>OTROS</a:t>
            </a:r>
            <a:endParaRPr lang="es-MX" sz="1600" dirty="0">
              <a:latin typeface="Pangram" panose="00000500000000000000" pitchFamily="50" charset="0"/>
            </a:endParaRPr>
          </a:p>
        </p:txBody>
      </p:sp>
      <p:graphicFrame>
        <p:nvGraphicFramePr>
          <p:cNvPr id="2" name="Tabla 1">
            <a:extLst>
              <a:ext uri="{FF2B5EF4-FFF2-40B4-BE49-F238E27FC236}">
                <a16:creationId xmlns:a16="http://schemas.microsoft.com/office/drawing/2014/main" id="{FF30E81B-9D48-ECC9-8520-C909A8047A14}"/>
              </a:ext>
            </a:extLst>
          </p:cNvPr>
          <p:cNvGraphicFramePr>
            <a:graphicFrameLocks noGrp="1"/>
          </p:cNvGraphicFramePr>
          <p:nvPr>
            <p:extLst>
              <p:ext uri="{D42A27DB-BD31-4B8C-83A1-F6EECF244321}">
                <p14:modId xmlns:p14="http://schemas.microsoft.com/office/powerpoint/2010/main" val="241615499"/>
              </p:ext>
            </p:extLst>
          </p:nvPr>
        </p:nvGraphicFramePr>
        <p:xfrm>
          <a:off x="323557" y="2218326"/>
          <a:ext cx="11549574" cy="4388939"/>
        </p:xfrm>
        <a:graphic>
          <a:graphicData uri="http://schemas.openxmlformats.org/drawingml/2006/table">
            <a:tbl>
              <a:tblPr firstRow="1" firstCol="1" bandRow="1">
                <a:tableStyleId>{68D230F3-CF80-4859-8CE7-A43EE81993B5}</a:tableStyleId>
              </a:tblPr>
              <a:tblGrid>
                <a:gridCol w="2918407">
                  <a:extLst>
                    <a:ext uri="{9D8B030D-6E8A-4147-A177-3AD203B41FA5}">
                      <a16:colId xmlns:a16="http://schemas.microsoft.com/office/drawing/2014/main" val="4170306829"/>
                    </a:ext>
                  </a:extLst>
                </a:gridCol>
                <a:gridCol w="8631167">
                  <a:extLst>
                    <a:ext uri="{9D8B030D-6E8A-4147-A177-3AD203B41FA5}">
                      <a16:colId xmlns:a16="http://schemas.microsoft.com/office/drawing/2014/main" val="1361211773"/>
                    </a:ext>
                  </a:extLst>
                </a:gridCol>
              </a:tblGrid>
              <a:tr h="310491">
                <a:tc>
                  <a:txBody>
                    <a:bodyPr/>
                    <a:lstStyle/>
                    <a:p>
                      <a:pPr algn="ctr"/>
                      <a:r>
                        <a:rPr lang="es-MX" sz="1200" dirty="0">
                          <a:effectLst/>
                          <a:latin typeface="Pangram" panose="00000500000000000000" pitchFamily="50" charset="0"/>
                        </a:rPr>
                        <a:t>ENTIDAD FEDERATIVA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l"/>
                      <a:r>
                        <a:rPr lang="es-MX" sz="1200" dirty="0">
                          <a:effectLst/>
                          <a:latin typeface="Pangram" panose="00000500000000000000" pitchFamily="50" charset="0"/>
                        </a:rPr>
                        <a:t>JUICIOS ESPECÍFICOS DE ALGUNAS ENTIDADES FEDERATIVAS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151258370"/>
                  </a:ext>
                </a:extLst>
              </a:tr>
              <a:tr h="483685">
                <a:tc>
                  <a:txBody>
                    <a:bodyPr/>
                    <a:lstStyle/>
                    <a:p>
                      <a:pPr algn="ctr"/>
                      <a:r>
                        <a:rPr lang="es-MX" sz="1200" dirty="0">
                          <a:effectLst/>
                          <a:latin typeface="Pangram" panose="00000500000000000000" pitchFamily="50" charset="0"/>
                        </a:rPr>
                        <a:t>Aguascalientes </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Daño Moral</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3184350844"/>
                  </a:ext>
                </a:extLst>
              </a:tr>
              <a:tr h="725527">
                <a:tc>
                  <a:txBody>
                    <a:bodyPr/>
                    <a:lstStyle/>
                    <a:p>
                      <a:pPr algn="ctr"/>
                      <a:endParaRPr lang="es-MX" sz="1200" dirty="0">
                        <a:effectLst/>
                        <a:latin typeface="Pangram" panose="00000500000000000000" pitchFamily="50" charset="0"/>
                      </a:endParaRPr>
                    </a:p>
                    <a:p>
                      <a:pPr algn="ctr"/>
                      <a:r>
                        <a:rPr lang="es-MX" sz="1200" dirty="0">
                          <a:effectLst/>
                          <a:latin typeface="Pangram" panose="00000500000000000000" pitchFamily="50" charset="0"/>
                        </a:rPr>
                        <a:t>Ciudad de México</a:t>
                      </a:r>
                    </a:p>
                    <a:p>
                      <a:pPr algn="ct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Juicio especial de levantamiento de acta por reasignación para la concordancia sexo-genérica.</a:t>
                      </a:r>
                    </a:p>
                    <a:p>
                      <a:pPr algn="just"/>
                      <a:r>
                        <a:rPr lang="es-MX" sz="1200" dirty="0">
                          <a:effectLst/>
                          <a:latin typeface="Pangram" panose="00000500000000000000" pitchFamily="50" charset="0"/>
                        </a:rPr>
                        <a:t>Juicio de pago de daños culposos causados con motivo del tránsito de vehículos.</a:t>
                      </a:r>
                    </a:p>
                    <a:p>
                      <a:pPr algn="just"/>
                      <a:r>
                        <a:rPr lang="es-MX" sz="1200" dirty="0">
                          <a:effectLst/>
                          <a:latin typeface="Pangram" panose="00000500000000000000" pitchFamily="50" charset="0"/>
                        </a:rPr>
                        <a:t>Procedimiento especial en intestados.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3520303093"/>
                  </a:ext>
                </a:extLst>
              </a:tr>
              <a:tr h="458291">
                <a:tc>
                  <a:txBody>
                    <a:bodyPr/>
                    <a:lstStyle/>
                    <a:p>
                      <a:pPr algn="ctr"/>
                      <a:r>
                        <a:rPr lang="es-MX" sz="1200" dirty="0">
                          <a:effectLst/>
                          <a:latin typeface="Pangram" panose="00000500000000000000" pitchFamily="50" charset="0"/>
                        </a:rPr>
                        <a:t>Coahuila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Procedimiento de Declaración de Ausencia y Presunción de Muerte.</a:t>
                      </a:r>
                    </a:p>
                    <a:p>
                      <a:pPr algn="just"/>
                      <a:r>
                        <a:rPr lang="es-MX" sz="1200" dirty="0">
                          <a:effectLst/>
                          <a:latin typeface="Pangram" panose="00000500000000000000" pitchFamily="50" charset="0"/>
                        </a:rPr>
                        <a:t>Derechos de la personalidad.</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2172499319"/>
                  </a:ext>
                </a:extLst>
              </a:tr>
              <a:tr h="380131">
                <a:tc>
                  <a:txBody>
                    <a:bodyPr/>
                    <a:lstStyle/>
                    <a:p>
                      <a:pPr algn="ctr"/>
                      <a:r>
                        <a:rPr lang="es-MX" sz="1200" dirty="0">
                          <a:effectLst/>
                          <a:latin typeface="Pangram" panose="00000500000000000000" pitchFamily="50" charset="0"/>
                        </a:rPr>
                        <a:t>Colima</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De la rectificación administrativa de actas.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1599324876"/>
                  </a:ext>
                </a:extLst>
              </a:tr>
              <a:tr h="307030">
                <a:tc>
                  <a:txBody>
                    <a:bodyPr/>
                    <a:lstStyle/>
                    <a:p>
                      <a:pPr algn="ctr"/>
                      <a:r>
                        <a:rPr lang="es-MX" sz="1200" dirty="0">
                          <a:effectLst/>
                          <a:latin typeface="Pangram" panose="00000500000000000000" pitchFamily="50" charset="0"/>
                        </a:rPr>
                        <a:t>Guerrero</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Juicio ante jueces de paz.</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2140837963"/>
                  </a:ext>
                </a:extLst>
              </a:tr>
              <a:tr h="310491">
                <a:tc>
                  <a:txBody>
                    <a:bodyPr/>
                    <a:lstStyle/>
                    <a:p>
                      <a:pPr algn="ctr"/>
                      <a:r>
                        <a:rPr lang="es-MX" sz="1200" dirty="0">
                          <a:effectLst/>
                          <a:latin typeface="Pangram" panose="00000500000000000000" pitchFamily="50" charset="0"/>
                        </a:rPr>
                        <a:t>Estado de México</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Usucapión.</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extLst>
                  <a:ext uri="{0D108BD9-81ED-4DB2-BD59-A6C34878D82A}">
                    <a16:rowId xmlns:a16="http://schemas.microsoft.com/office/drawing/2014/main" val="3928868898"/>
                  </a:ext>
                </a:extLst>
              </a:tr>
              <a:tr h="483685">
                <a:tc>
                  <a:txBody>
                    <a:bodyPr/>
                    <a:lstStyle/>
                    <a:p>
                      <a:pPr algn="ctr"/>
                      <a:r>
                        <a:rPr lang="es-MX" sz="1200" dirty="0">
                          <a:effectLst/>
                          <a:latin typeface="Pangram" panose="00000500000000000000" pitchFamily="50" charset="0"/>
                        </a:rPr>
                        <a:t>Morelos</a:t>
                      </a:r>
                      <a:endParaRPr lang="es-MX" sz="1200" dirty="0">
                        <a:effectLst/>
                        <a:latin typeface="Pangram" panose="00000500000000000000" pitchFamily="50" charset="0"/>
                        <a:ea typeface="Calibri" panose="020F0502020204030204" pitchFamily="34" charset="0"/>
                        <a:cs typeface="Times New Roman" panose="02020603050405020304" pitchFamily="18" charset="0"/>
                      </a:endParaRPr>
                    </a:p>
                  </a:txBody>
                  <a:tcPr marL="34772" marR="34772" marT="0" marB="0" anchor="ctr"/>
                </a:tc>
                <a:tc>
                  <a:txBody>
                    <a:bodyPr/>
                    <a:lstStyle/>
                    <a:p>
                      <a:pPr algn="just"/>
                      <a:r>
                        <a:rPr lang="es-MX" sz="1200" dirty="0">
                          <a:effectLst/>
                          <a:latin typeface="Pangram" panose="00000500000000000000" pitchFamily="50" charset="0"/>
                        </a:rPr>
                        <a:t>Juicios declarativos de propiedad y reivindicatorios.</a:t>
                      </a:r>
                    </a:p>
                    <a:p>
                      <a:pPr algn="just"/>
                      <a:r>
                        <a:rPr lang="es-MX" sz="1200" dirty="0">
                          <a:effectLst/>
                          <a:latin typeface="Pangram" panose="00000500000000000000" pitchFamily="50" charset="0"/>
                        </a:rPr>
                        <a:t>División de la cosa común.</a:t>
                      </a:r>
                    </a:p>
                  </a:txBody>
                  <a:tcPr marL="34772" marR="34772" marT="0" marB="0" anchor="ctr"/>
                </a:tc>
                <a:extLst>
                  <a:ext uri="{0D108BD9-81ED-4DB2-BD59-A6C34878D82A}">
                    <a16:rowId xmlns:a16="http://schemas.microsoft.com/office/drawing/2014/main" val="1010102212"/>
                  </a:ext>
                </a:extLst>
              </a:tr>
              <a:tr h="350638">
                <a:tc>
                  <a:txBody>
                    <a:bodyPr/>
                    <a:lstStyle/>
                    <a:p>
                      <a:pPr algn="ctr"/>
                      <a:r>
                        <a:rPr lang="es-MX" sz="1200" dirty="0">
                          <a:effectLst/>
                          <a:latin typeface="Pangram" panose="00000500000000000000" pitchFamily="50" charset="0"/>
                          <a:ea typeface="Calibri" panose="020F0502020204030204" pitchFamily="34" charset="0"/>
                          <a:cs typeface="Times New Roman" panose="02020603050405020304" pitchFamily="18" charset="0"/>
                        </a:rPr>
                        <a:t>Nuevo León</a:t>
                      </a:r>
                    </a:p>
                  </a:txBody>
                  <a:tcPr marL="34772" marR="34772" marT="0" marB="0" anchor="ctr"/>
                </a:tc>
                <a:tc>
                  <a:txBody>
                    <a:bodyPr/>
                    <a:lstStyle/>
                    <a:p>
                      <a:pPr algn="just"/>
                      <a:r>
                        <a:rPr lang="es-MX" sz="1200" dirty="0">
                          <a:effectLst/>
                          <a:latin typeface="Pangram" panose="00000500000000000000" pitchFamily="50" charset="0"/>
                          <a:ea typeface="Calibri" panose="020F0502020204030204" pitchFamily="34" charset="0"/>
                          <a:cs typeface="Times New Roman" panose="02020603050405020304" pitchFamily="18" charset="0"/>
                        </a:rPr>
                        <a:t>Juicio de cuantía menor.</a:t>
                      </a:r>
                    </a:p>
                  </a:txBody>
                  <a:tcPr marL="34772" marR="34772" marT="0" marB="0" anchor="ctr"/>
                </a:tc>
                <a:extLst>
                  <a:ext uri="{0D108BD9-81ED-4DB2-BD59-A6C34878D82A}">
                    <a16:rowId xmlns:a16="http://schemas.microsoft.com/office/drawing/2014/main" val="2916274786"/>
                  </a:ext>
                </a:extLst>
              </a:tr>
              <a:tr h="578970">
                <a:tc>
                  <a:txBody>
                    <a:bodyPr/>
                    <a:lstStyle/>
                    <a:p>
                      <a:pPr algn="ctr"/>
                      <a:r>
                        <a:rPr lang="es-MX" sz="1200" dirty="0">
                          <a:effectLst/>
                          <a:latin typeface="Pangram" panose="00000500000000000000" pitchFamily="50" charset="0"/>
                          <a:ea typeface="Calibri" panose="020F0502020204030204" pitchFamily="34" charset="0"/>
                          <a:cs typeface="Times New Roman" panose="02020603050405020304" pitchFamily="18" charset="0"/>
                        </a:rPr>
                        <a:t>Puebla</a:t>
                      </a:r>
                    </a:p>
                  </a:txBody>
                  <a:tcPr marL="34772" marR="34772" marT="0" marB="0" anchor="ctr"/>
                </a:tc>
                <a:tc>
                  <a:txBody>
                    <a:bodyPr/>
                    <a:lstStyle/>
                    <a:p>
                      <a:pPr algn="just"/>
                      <a:r>
                        <a:rPr lang="es-MX" sz="1200" dirty="0">
                          <a:effectLst/>
                          <a:latin typeface="Pangram" panose="00000500000000000000" pitchFamily="50" charset="0"/>
                          <a:ea typeface="Calibri" panose="020F0502020204030204" pitchFamily="34" charset="0"/>
                          <a:cs typeface="Times New Roman" panose="02020603050405020304" pitchFamily="18" charset="0"/>
                        </a:rPr>
                        <a:t>Juicio sobre paternidad y maternidad.</a:t>
                      </a:r>
                    </a:p>
                    <a:p>
                      <a:pPr algn="just"/>
                      <a:r>
                        <a:rPr lang="es-MX" sz="1200" dirty="0">
                          <a:effectLst/>
                          <a:latin typeface="Pangram" panose="00000500000000000000" pitchFamily="50" charset="0"/>
                          <a:ea typeface="Calibri" panose="020F0502020204030204" pitchFamily="34" charset="0"/>
                          <a:cs typeface="Times New Roman" panose="02020603050405020304" pitchFamily="18" charset="0"/>
                        </a:rPr>
                        <a:t>La adopción.</a:t>
                      </a:r>
                    </a:p>
                    <a:p>
                      <a:pPr algn="just"/>
                      <a:r>
                        <a:rPr lang="es-MX" sz="1200" dirty="0">
                          <a:effectLst/>
                          <a:latin typeface="Pangram" panose="00000500000000000000" pitchFamily="50" charset="0"/>
                          <a:ea typeface="Calibri" panose="020F0502020204030204" pitchFamily="34" charset="0"/>
                          <a:cs typeface="Times New Roman" panose="02020603050405020304" pitchFamily="18" charset="0"/>
                        </a:rPr>
                        <a:t>Procedimientos hereditarios.</a:t>
                      </a:r>
                    </a:p>
                  </a:txBody>
                  <a:tcPr marL="34772" marR="34772" marT="0" marB="0" anchor="ctr"/>
                </a:tc>
                <a:extLst>
                  <a:ext uri="{0D108BD9-81ED-4DB2-BD59-A6C34878D82A}">
                    <a16:rowId xmlns:a16="http://schemas.microsoft.com/office/drawing/2014/main" val="3798298420"/>
                  </a:ext>
                </a:extLst>
              </a:tr>
            </a:tbl>
          </a:graphicData>
        </a:graphic>
      </p:graphicFrame>
    </p:spTree>
    <p:extLst>
      <p:ext uri="{BB962C8B-B14F-4D97-AF65-F5344CB8AC3E}">
        <p14:creationId xmlns:p14="http://schemas.microsoft.com/office/powerpoint/2010/main" val="32833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709040"/>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LAS DIVERSAS ACCIONES CONTEMPLADAS EN LOS CÓDIGOS DE PROCEDIMENTOS CIVILES DE LAS ENTIDADES DE LA REPÚBLICA</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23557" y="2121338"/>
            <a:ext cx="11549573" cy="4584262"/>
          </a:xfrm>
        </p:spPr>
        <p:txBody>
          <a:bodyPr>
            <a:normAutofit fontScale="70000" lnSpcReduction="20000"/>
          </a:bodyPr>
          <a:lstStyle/>
          <a:p>
            <a:pPr marL="0" indent="0" algn="just">
              <a:lnSpc>
                <a:spcPct val="110000"/>
              </a:lnSpc>
              <a:buNone/>
            </a:pPr>
            <a:r>
              <a:rPr lang="es-MX" sz="2000" dirty="0">
                <a:effectLst/>
                <a:latin typeface="Pangram" panose="00000500000000000000" pitchFamily="50" charset="0"/>
                <a:ea typeface="Times New Roman" panose="02020603050405020304" pitchFamily="18" charset="0"/>
                <a:cs typeface="Arial" panose="020B0604020202020204" pitchFamily="34" charset="0"/>
              </a:rPr>
              <a:t>Los Códigos de Procedimientos Civiles a nivel estatal que contienen una sección respecto de las acciones de forma específica están: Aguascalientes, Baja California, Baja California Sur, Campeche, Chiapas, Chihuahua, CDMX, Coahuila, Colima, Durango, Guerrero, Hidalgo, Jalisco, Estado de México, Michoacán, Morelos, Nayarit, Nuevo León, Oaxaca, Querétaro, Quintana Roo, San Luis Potosí, Sinaloa, Sonora, Tabasco, Tamaulipas, Tlaxcala, Veracruz, Yucatán y Zacatecas.</a:t>
            </a:r>
          </a:p>
          <a:p>
            <a:pPr marL="0" indent="0" algn="just">
              <a:lnSpc>
                <a:spcPct val="110000"/>
              </a:lnSpc>
              <a:buNone/>
            </a:pPr>
            <a:r>
              <a:rPr lang="es-MX" sz="2000" dirty="0">
                <a:effectLst/>
                <a:latin typeface="Pangram" panose="00000500000000000000" pitchFamily="50" charset="0"/>
                <a:ea typeface="Times New Roman" panose="02020603050405020304" pitchFamily="18" charset="0"/>
                <a:cs typeface="Arial" panose="020B0604020202020204" pitchFamily="34" charset="0"/>
              </a:rPr>
              <a:t>Destaca el Estado de Puebla, por desglosar de forma más detallada en distintas secciones contenidas en el capítulo dedicado a las Acciones, siendo los siguientes: </a:t>
            </a:r>
          </a:p>
          <a:p>
            <a:pPr marL="0" indent="0" algn="just">
              <a:lnSpc>
                <a:spcPct val="110000"/>
              </a:lnSpc>
              <a:buNone/>
            </a:pPr>
            <a:endParaRPr lang="es-MX" sz="1700" dirty="0">
              <a:effectLst/>
              <a:latin typeface="Pangram" panose="00000500000000000000" pitchFamily="50" charset="0"/>
              <a:ea typeface="Times New Roman" panose="02020603050405020304" pitchFamily="18" charset="0"/>
              <a:cs typeface="Arial" panose="020B0604020202020204" pitchFamily="34" charset="0"/>
            </a:endParaRP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Libro Segundo Juicio</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Capítulo Primero: Las Acciones</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Primera: Reglas Generales; </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Segunda: Acciones de Condena; </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Tercera: Acciones Declarativas; </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Cuarta: Acciones Constitutivas; </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Quinta: Disposición Común A las Acciones Declarativas y Constitutivas; </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Sexta: Acciones Precautorias;</a:t>
            </a:r>
          </a:p>
          <a:p>
            <a:pPr marL="0" indent="0" algn="just">
              <a:lnSpc>
                <a:spcPct val="12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Sección Séptima: Acumulación de Acciones</a:t>
            </a:r>
          </a:p>
        </p:txBody>
      </p:sp>
    </p:spTree>
    <p:extLst>
      <p:ext uri="{BB962C8B-B14F-4D97-AF65-F5344CB8AC3E}">
        <p14:creationId xmlns:p14="http://schemas.microsoft.com/office/powerpoint/2010/main" val="12478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44DC14FE-DE7E-4AA2-B0CF-DD4C27387CF4}"/>
              </a:ext>
            </a:extLst>
          </p:cNvPr>
          <p:cNvSpPr txBox="1"/>
          <p:nvPr/>
        </p:nvSpPr>
        <p:spPr>
          <a:xfrm>
            <a:off x="323558" y="1362239"/>
            <a:ext cx="11549574" cy="709040"/>
          </a:xfrm>
          <a:prstGeom prst="rect">
            <a:avLst/>
          </a:prstGeom>
          <a:noFill/>
        </p:spPr>
        <p:txBody>
          <a:bodyPr wrap="square">
            <a:spAutoFit/>
          </a:bodyPr>
          <a:lstStyle/>
          <a:p>
            <a:pPr algn="ctr">
              <a:lnSpc>
                <a:spcPct val="115000"/>
              </a:lnSpc>
              <a:spcBef>
                <a:spcPts val="500"/>
              </a:spcBef>
              <a:spcAft>
                <a:spcPts val="1000"/>
              </a:spcAft>
            </a:pPr>
            <a:r>
              <a:rPr lang="es-MX" b="1" dirty="0">
                <a:latin typeface="Pangram"/>
                <a:ea typeface="Times New Roman" panose="02020603050405020304" pitchFamily="18" charset="0"/>
                <a:cs typeface="Times New Roman" panose="02020603050405020304" pitchFamily="18" charset="0"/>
              </a:rPr>
              <a:t>LAS DIVERSAS ACCIONES CONTEMPLADAS EN LOS CÓDIGOS DE PROCEDIMENTOS CIVILES DE LAS ENTIDADES DE LA REPÚBLICA</a:t>
            </a:r>
            <a:endParaRPr lang="es-MX"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65A8BB92-2774-1465-E246-532B6F6C6226}"/>
              </a:ext>
            </a:extLst>
          </p:cNvPr>
          <p:cNvSpPr>
            <a:spLocks noGrp="1"/>
          </p:cNvSpPr>
          <p:nvPr>
            <p:ph idx="1"/>
          </p:nvPr>
        </p:nvSpPr>
        <p:spPr>
          <a:xfrm>
            <a:off x="323557" y="2121338"/>
            <a:ext cx="11549573" cy="4584262"/>
          </a:xfrm>
        </p:spPr>
        <p:txBody>
          <a:bodyPr>
            <a:normAutofit/>
          </a:bodyPr>
          <a:lstStyle/>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Mientras que, por el contrario, en el caso de Guanajuato, al no contar con un apartado sobre las acciones, éstas se encuentran diseminadas en todo el Código de Procedimientos Civiles.</a:t>
            </a:r>
          </a:p>
          <a:p>
            <a:pPr marL="0" indent="0" algn="just">
              <a:lnSpc>
                <a:spcPct val="150000"/>
              </a:lnSpc>
              <a:buNone/>
            </a:pPr>
            <a:endParaRPr lang="es-MX" sz="1700" dirty="0">
              <a:effectLst/>
              <a:latin typeface="Pangram" panose="00000500000000000000" pitchFamily="50" charset="0"/>
              <a:ea typeface="Times New Roman" panose="02020603050405020304" pitchFamily="18" charset="0"/>
              <a:cs typeface="Arial" panose="020B0604020202020204" pitchFamily="34" charset="0"/>
            </a:endParaRPr>
          </a:p>
          <a:p>
            <a:pPr marL="0" indent="0" algn="just">
              <a:lnSpc>
                <a:spcPct val="150000"/>
              </a:lnSpc>
              <a:buNone/>
            </a:pPr>
            <a:r>
              <a:rPr lang="es-MX" sz="1700" dirty="0">
                <a:effectLst/>
                <a:latin typeface="Pangram" panose="00000500000000000000" pitchFamily="50" charset="0"/>
                <a:ea typeface="Times New Roman" panose="02020603050405020304" pitchFamily="18" charset="0"/>
                <a:cs typeface="Arial" panose="020B0604020202020204" pitchFamily="34" charset="0"/>
              </a:rPr>
              <a:t>A continuación, se presenta un cuadro comparativo que muestra a detalle los distintos tipos de acciones que se contemplan en cada uno de los ordenamientos en la materia en las 32 entidades federativas. </a:t>
            </a:r>
          </a:p>
        </p:txBody>
      </p:sp>
    </p:spTree>
    <p:extLst>
      <p:ext uri="{BB962C8B-B14F-4D97-AF65-F5344CB8AC3E}">
        <p14:creationId xmlns:p14="http://schemas.microsoft.com/office/powerpoint/2010/main" val="13085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641313A9-D877-7EF3-CC56-B5500EF9B1FD}"/>
              </a:ext>
            </a:extLst>
          </p:cNvPr>
          <p:cNvSpPr>
            <a:spLocks noChangeArrowheads="1"/>
          </p:cNvSpPr>
          <p:nvPr/>
        </p:nvSpPr>
        <p:spPr bwMode="auto">
          <a:xfrm>
            <a:off x="4017963" y="147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21" name="Imagen 20">
            <a:extLst>
              <a:ext uri="{FF2B5EF4-FFF2-40B4-BE49-F238E27FC236}">
                <a16:creationId xmlns:a16="http://schemas.microsoft.com/office/drawing/2014/main" id="{19DE3B04-F2D7-0AB5-CE7C-D5E0662DAE06}"/>
              </a:ext>
            </a:extLst>
          </p:cNvPr>
          <p:cNvPicPr>
            <a:picLocks noChangeAspect="1"/>
          </p:cNvPicPr>
          <p:nvPr/>
        </p:nvPicPr>
        <p:blipFill rotWithShape="1">
          <a:blip r:embed="rId2">
            <a:extLst>
              <a:ext uri="{28A0092B-C50C-407E-A947-70E740481C1C}">
                <a14:useLocalDpi xmlns:a14="http://schemas.microsoft.com/office/drawing/2010/main" val="0"/>
              </a:ext>
            </a:extLst>
          </a:blip>
          <a:srcRect t="2667" r="4538" b="47167"/>
          <a:stretch/>
        </p:blipFill>
        <p:spPr>
          <a:xfrm>
            <a:off x="161141" y="1337310"/>
            <a:ext cx="11737489" cy="5314948"/>
          </a:xfrm>
          <a:prstGeom prst="rect">
            <a:avLst/>
          </a:prstGeom>
        </p:spPr>
      </p:pic>
    </p:spTree>
    <p:extLst>
      <p:ext uri="{BB962C8B-B14F-4D97-AF65-F5344CB8AC3E}">
        <p14:creationId xmlns:p14="http://schemas.microsoft.com/office/powerpoint/2010/main" val="399083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641313A9-D877-7EF3-CC56-B5500EF9B1FD}"/>
              </a:ext>
            </a:extLst>
          </p:cNvPr>
          <p:cNvSpPr>
            <a:spLocks noChangeArrowheads="1"/>
          </p:cNvSpPr>
          <p:nvPr/>
        </p:nvSpPr>
        <p:spPr bwMode="auto">
          <a:xfrm>
            <a:off x="4017963" y="147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71F8050A-7E16-F5C1-0D5C-B08BCB779F1E}"/>
              </a:ext>
            </a:extLst>
          </p:cNvPr>
          <p:cNvPicPr>
            <a:picLocks noChangeAspect="1"/>
          </p:cNvPicPr>
          <p:nvPr/>
        </p:nvPicPr>
        <p:blipFill rotWithShape="1">
          <a:blip r:embed="rId2">
            <a:extLst>
              <a:ext uri="{28A0092B-C50C-407E-A947-70E740481C1C}">
                <a14:useLocalDpi xmlns:a14="http://schemas.microsoft.com/office/drawing/2010/main" val="0"/>
              </a:ext>
            </a:extLst>
          </a:blip>
          <a:srcRect l="631" t="2999" r="4323" b="34667"/>
          <a:stretch/>
        </p:blipFill>
        <p:spPr>
          <a:xfrm>
            <a:off x="779145" y="1337310"/>
            <a:ext cx="10633710" cy="5388896"/>
          </a:xfrm>
          <a:prstGeom prst="rect">
            <a:avLst/>
          </a:prstGeom>
        </p:spPr>
      </p:pic>
    </p:spTree>
    <p:extLst>
      <p:ext uri="{BB962C8B-B14F-4D97-AF65-F5344CB8AC3E}">
        <p14:creationId xmlns:p14="http://schemas.microsoft.com/office/powerpoint/2010/main" val="1333814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2048</Words>
  <Application>Microsoft Office PowerPoint</Application>
  <PresentationFormat>Panorámica</PresentationFormat>
  <Paragraphs>230</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Century Gothic</vt:lpstr>
      <vt:lpstr>Pangram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DGAJ</dc:creator>
  <cp:lastModifiedBy>jose vazquez</cp:lastModifiedBy>
  <cp:revision>13</cp:revision>
  <cp:lastPrinted>2022-05-19T16:10:39Z</cp:lastPrinted>
  <dcterms:created xsi:type="dcterms:W3CDTF">2022-03-17T14:47:26Z</dcterms:created>
  <dcterms:modified xsi:type="dcterms:W3CDTF">2022-06-17T22:49:37Z</dcterms:modified>
</cp:coreProperties>
</file>